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805" r:id="rId2"/>
    <p:sldId id="258" r:id="rId3"/>
    <p:sldId id="1573" r:id="rId4"/>
    <p:sldId id="1483" r:id="rId5"/>
    <p:sldId id="1274" r:id="rId6"/>
    <p:sldId id="1475" r:id="rId7"/>
    <p:sldId id="1527" r:id="rId8"/>
    <p:sldId id="1529" r:id="rId9"/>
    <p:sldId id="1575" r:id="rId10"/>
    <p:sldId id="1576" r:id="rId11"/>
    <p:sldId id="1577" r:id="rId12"/>
    <p:sldId id="1265" r:id="rId13"/>
    <p:sldId id="1553" r:id="rId14"/>
    <p:sldId id="1452" r:id="rId15"/>
    <p:sldId id="1098" r:id="rId16"/>
    <p:sldId id="1252" r:id="rId17"/>
    <p:sldId id="1366" r:id="rId18"/>
    <p:sldId id="1579" r:id="rId19"/>
    <p:sldId id="1371" r:id="rId20"/>
    <p:sldId id="1453" r:id="rId21"/>
    <p:sldId id="1458" r:id="rId22"/>
    <p:sldId id="1446" r:id="rId23"/>
    <p:sldId id="1450" r:id="rId24"/>
    <p:sldId id="1179" r:id="rId25"/>
    <p:sldId id="1398" r:id="rId26"/>
    <p:sldId id="1379" r:id="rId27"/>
    <p:sldId id="1580" r:id="rId28"/>
    <p:sldId id="961" r:id="rId29"/>
    <p:sldId id="1060" r:id="rId30"/>
    <p:sldId id="1557" r:id="rId31"/>
    <p:sldId id="965" r:id="rId32"/>
    <p:sldId id="966"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6">
          <p15:clr>
            <a:srgbClr val="A4A3A4"/>
          </p15:clr>
        </p15:guide>
        <p15:guide id="2" pos="404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g Li" initials="T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3494BA"/>
    <a:srgbClr val="8ABAD6"/>
    <a:srgbClr val="90BDD7"/>
    <a:srgbClr val="2E79D1"/>
    <a:srgbClr val="3274CC"/>
    <a:srgbClr val="8A9DBC"/>
    <a:srgbClr val="637E9B"/>
    <a:srgbClr val="3072CC"/>
    <a:srgbClr val="B2D4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1" autoAdjust="0"/>
    <p:restoredTop sz="88497" autoAdjust="0"/>
  </p:normalViewPr>
  <p:slideViewPr>
    <p:cSldViewPr snapToGrid="0">
      <p:cViewPr varScale="1">
        <p:scale>
          <a:sx n="101" d="100"/>
          <a:sy n="101" d="100"/>
        </p:scale>
        <p:origin x="708" y="138"/>
      </p:cViewPr>
      <p:guideLst>
        <p:guide orient="horz" pos="2726"/>
        <p:guide pos="4045"/>
      </p:guideLst>
    </p:cSldViewPr>
  </p:slideViewPr>
  <p:outlineViewPr>
    <p:cViewPr>
      <p:scale>
        <a:sx n="33" d="100"/>
        <a:sy n="33" d="100"/>
      </p:scale>
      <p:origin x="0" y="3123"/>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2022/7/17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直面显存溢出问题，探索一个网络能够直接补全的</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微软雅黑" panose="020B0503020204020204" pitchFamily="34" charset="-122"/>
                <a:ea typeface="微软雅黑" panose="020B0503020204020204" pitchFamily="34" charset="-122"/>
                <a:sym typeface="+mn-ea"/>
              </a:rPr>
              <a:t>特征合成：采用注意力机制进行学习，用共享多层感知机和Softmax激活函数计算权重（最大池化或平均池化会造成有效信息的损失）</a:t>
            </a:r>
          </a:p>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加一页 未来工作和发表论文</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D497C5-DF48-4905-961A-121FADD3E9FF}"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mj-ea"/>
              <a:buAutoNum type="circleNumDbPlain"/>
            </a:pP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物体级别补全在点云上进行研究的工作有很多，比如VRCNet、PF-Net、GRNet、SoftPoolNet、PCN、Grid-GCN、PF-Net和级联优化网络等。但是场景级别补全在点云上进行研究的工作却很少，这是因为场景级别的点云有数以百万个点，处理过程消耗大量的时间和空间，并且受到三维神经网络显存的限制，实现难度很大。因此，场景补全通常在体素上进行研究，如SSCNet、VVNet、ForkNet等。</a:t>
            </a:r>
          </a:p>
          <a:p>
            <a:r>
              <a:rPr dirty="0" err="1"/>
              <a:t>为了能够处理大规模点云，有些工作借助了点云分块的方法，如PointNet、PointNet</a:t>
            </a:r>
            <a:r>
              <a:rPr dirty="0"/>
              <a:t>++、Pointconv等。但是将整个场景切成多个小点云块会一定程度上损失整体的几何结构，而且用小点云块训练出来的网络也难以有效地学习到空间中的几何结构。</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2020年发表在ACM-TOG的工作[1]核心思想是通过构建全景图来实现大型室内场景模型的三维重建，全文主要分为两个部分，第一部分是有关全景图的构建，第二部分是全景图的整合，通过几张全景图来实现室内场景的三维重建。但是因为全景图视角受限，部分区域产生遮挡，重建出来的场景点云存在很多缺失区域，不够精细化。</a:t>
            </a:r>
          </a:p>
          <a:p>
            <a:r>
              <a:rPr dirty="0"/>
              <a:t>2021年发表在CVPR的工作[2]核心思想是对室内全景平面进行三维重建，总体采用分治思想。首先根据像素的平面方向估计来划分像素，之后借助实例分割模块在每个平面方向组中完成平面聚类的任务，最后采用平面重建方法进行室内全景平面的三维重建。但是该工作主要是对平行或垂直于重力方向的平面进行重建，与整个室内场景重建还存在很大差距。</a:t>
            </a:r>
          </a:p>
          <a:p>
            <a:r>
              <a:rPr dirty="0"/>
              <a:t>2020年发表在BMVC的工作[3]核心思想是从单个室内全景图像重建三维室内语义场景，主要包括三部分内容，第一部分是全景深度估计和全景实例分割，第二部分是三维场景布局估计，第三部分是物体形状补全，最后输出重建的三维室内语义场景点云。但是该工作主要是场景布局下的物体补全，不包含墙壁、天花板、地板等边缘区域，而且未考虑物体间的关系，缺乏整体性。</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2022/7/17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2022/7/17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2022/7/17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2022/7/17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2022/7/17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2022/7/17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2022/7/17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2022/7/17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2022/7/17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2022/7/17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2022/7/17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dirty="0"/>
              <a:t>2018/4/9/Mon</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dirty="0"/>
              <a:t>‹#›</a:t>
            </a:r>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3.jpe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notesSlide" Target="../notesSlides/notesSlide13.xml"/><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jpe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4.xml"/><Relationship Id="rId7" Type="http://schemas.openxmlformats.org/officeDocument/2006/relationships/image" Target="../media/image42.sv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41.png"/><Relationship Id="rId5" Type="http://schemas.openxmlformats.org/officeDocument/2006/relationships/image" Target="../media/image400.png"/><Relationship Id="rId10" Type="http://schemas.openxmlformats.org/officeDocument/2006/relationships/image" Target="../media/image45.png"/><Relationship Id="rId4" Type="http://schemas.openxmlformats.org/officeDocument/2006/relationships/image" Target="../media/image3.jpe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jpe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jpe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20.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jpe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59.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jpeg"/><Relationship Id="rId7"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3" Type="http://schemas.openxmlformats.org/officeDocument/2006/relationships/image" Target="../media/image3.jpe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21.xml"/><Relationship Id="rId16" Type="http://schemas.openxmlformats.org/officeDocument/2006/relationships/image" Target="../media/image82.sv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jpeg"/><Relationship Id="rId7" Type="http://schemas.openxmlformats.org/officeDocument/2006/relationships/image" Target="../media/image86.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9" Type="http://schemas.openxmlformats.org/officeDocument/2006/relationships/image" Target="../media/image88.sv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92.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7.xml"/><Relationship Id="rId7" Type="http://schemas.openxmlformats.org/officeDocument/2006/relationships/image" Target="../media/image9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3.jpeg"/><Relationship Id="rId10" Type="http://schemas.openxmlformats.org/officeDocument/2006/relationships/image" Target="../media/image100.png"/><Relationship Id="rId4" Type="http://schemas.openxmlformats.org/officeDocument/2006/relationships/notesSlide" Target="../notesSlides/notesSlide25.xml"/><Relationship Id="rId9" Type="http://schemas.openxmlformats.org/officeDocument/2006/relationships/image" Target="../media/image9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02.png"/><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4512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34821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1785620"/>
            <a:ext cx="12192000" cy="30314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70857" y="2193059"/>
            <a:ext cx="10472058" cy="1568450"/>
          </a:xfrm>
          <a:prstGeom prst="rect">
            <a:avLst/>
          </a:prstGeom>
          <a:noFill/>
        </p:spPr>
        <p:txBody>
          <a:bodyPr wrap="square" rtlCol="0">
            <a:spAutoFit/>
          </a:bodyPr>
          <a:lstStyle/>
          <a:p>
            <a:pPr algn="ctr"/>
            <a:r>
              <a:rPr lang="zh-CN" altLang="en-US" sz="4800" b="1" dirty="0">
                <a:solidFill>
                  <a:schemeClr val="bg1">
                    <a:lumMod val="95000"/>
                  </a:schemeClr>
                </a:solidFill>
                <a:latin typeface="微软雅黑" panose="020B0503020204020204" pitchFamily="34" charset="-122"/>
                <a:ea typeface="微软雅黑" panose="020B0503020204020204" pitchFamily="34" charset="-122"/>
              </a:rPr>
              <a:t>基于全景图的室内场景点云补全</a:t>
            </a:r>
          </a:p>
          <a:p>
            <a:pPr algn="ctr"/>
            <a:r>
              <a:rPr lang="zh-CN" altLang="en-US" sz="4800" b="1" dirty="0">
                <a:solidFill>
                  <a:schemeClr val="bg1">
                    <a:lumMod val="95000"/>
                  </a:schemeClr>
                </a:solidFill>
                <a:latin typeface="微软雅黑" panose="020B0503020204020204" pitchFamily="34" charset="-122"/>
                <a:ea typeface="微软雅黑" panose="020B0503020204020204" pitchFamily="34" charset="-122"/>
              </a:rPr>
              <a:t>方法研究</a:t>
            </a: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3077" y="382207"/>
            <a:ext cx="1000822" cy="1000822"/>
          </a:xfrm>
          <a:prstGeom prst="ellipse">
            <a:avLst/>
          </a:prstGeom>
          <a:ln>
            <a:noFill/>
          </a:ln>
          <a:effectLst>
            <a:softEdge rad="50800"/>
          </a:effectLst>
        </p:spPr>
      </p:pic>
      <p:sp>
        <p:nvSpPr>
          <p:cNvPr id="18" name="副标题 6"/>
          <p:cNvSpPr txBox="1"/>
          <p:nvPr/>
        </p:nvSpPr>
        <p:spPr>
          <a:xfrm>
            <a:off x="4262120" y="495300"/>
            <a:ext cx="4755515" cy="78994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altLang="zh-CN" sz="3600" dirty="0">
                <a:solidFill>
                  <a:schemeClr val="accent2">
                    <a:lumMod val="50000"/>
                  </a:schemeClr>
                </a:solidFill>
                <a:latin typeface="华文行楷" panose="02010800040101010101" pitchFamily="2" charset="-122"/>
                <a:ea typeface="华文行楷" panose="02010800040101010101" pitchFamily="2" charset="-122"/>
              </a:rPr>
              <a:t>2019</a:t>
            </a:r>
            <a:r>
              <a:rPr sz="3600" dirty="0">
                <a:solidFill>
                  <a:schemeClr val="accent2">
                    <a:lumMod val="50000"/>
                  </a:schemeClr>
                </a:solidFill>
                <a:latin typeface="华文行楷" panose="02010800040101010101" pitchFamily="2" charset="-122"/>
                <a:ea typeface="华文行楷" panose="02010800040101010101" pitchFamily="2" charset="-122"/>
              </a:rPr>
              <a:t>级硕士毕业答辩</a:t>
            </a:r>
          </a:p>
        </p:txBody>
      </p:sp>
      <p:sp>
        <p:nvSpPr>
          <p:cNvPr id="12" name="TextBox 10"/>
          <p:cNvSpPr txBox="1"/>
          <p:nvPr/>
        </p:nvSpPr>
        <p:spPr>
          <a:xfrm>
            <a:off x="2565806" y="3985982"/>
            <a:ext cx="7060388" cy="520700"/>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rPr>
              <a:t>大连理工</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大学计算机科学与技术学院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3829354" y="5691724"/>
            <a:ext cx="170561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070C0"/>
                </a:solidFill>
                <a:latin typeface="微软雅黑" panose="020B0503020204020204" pitchFamily="34" charset="-122"/>
                <a:ea typeface="微软雅黑" panose="020B0503020204020204" pitchFamily="34" charset="-122"/>
              </a:rPr>
              <a:t>答辩人</a:t>
            </a:r>
            <a:r>
              <a:rPr lang="zh-CN" altLang="en-US" b="1">
                <a:solidFill>
                  <a:srgbClr val="0070C0"/>
                </a:solidFill>
                <a:latin typeface="微软雅黑" panose="020B0503020204020204" pitchFamily="34" charset="-122"/>
                <a:ea typeface="微软雅黑" panose="020B0503020204020204" pitchFamily="34" charset="-122"/>
              </a:rPr>
              <a:t>：李童</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Freeform 7"/>
          <p:cNvSpPr>
            <a:spLocks noChangeAspect="1" noEditPoints="1"/>
          </p:cNvSpPr>
          <p:nvPr/>
        </p:nvSpPr>
        <p:spPr bwMode="auto">
          <a:xfrm>
            <a:off x="3150363" y="5658644"/>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Freeform 8"/>
          <p:cNvSpPr>
            <a:spLocks noChangeAspect="1" noEditPoints="1"/>
          </p:cNvSpPr>
          <p:nvPr/>
        </p:nvSpPr>
        <p:spPr bwMode="auto">
          <a:xfrm>
            <a:off x="5992149" y="5658643"/>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6" tIns="45708" rIns="91416" bIns="45708" numCol="1" anchor="t" anchorCtr="0" compatLnSpc="1"/>
          <a:lstStyle/>
          <a:p>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23" name="TextBox 7"/>
          <p:cNvSpPr txBox="1"/>
          <p:nvPr/>
        </p:nvSpPr>
        <p:spPr>
          <a:xfrm>
            <a:off x="6509612" y="5691724"/>
            <a:ext cx="3082847" cy="400085"/>
          </a:xfrm>
          <a:prstGeom prst="rect">
            <a:avLst/>
          </a:prstGeom>
          <a:noFill/>
        </p:spPr>
        <p:txBody>
          <a:bodyPr wrap="none" lIns="91416" tIns="45708" rIns="91416" bIns="45708" rtlCol="0">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rPr>
              <a:t>指导</a:t>
            </a:r>
            <a:r>
              <a:rPr lang="zh-CN" altLang="en-US" sz="2000" b="1">
                <a:solidFill>
                  <a:srgbClr val="0070C0"/>
                </a:solidFill>
                <a:latin typeface="微软雅黑" panose="020B0503020204020204" pitchFamily="34" charset="-122"/>
                <a:ea typeface="微软雅黑" panose="020B0503020204020204" pitchFamily="34" charset="-122"/>
              </a:rPr>
              <a:t>老师：尹宝才、杨鑫 </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4933015"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2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研究目标</a:t>
            </a:r>
          </a:p>
        </p:txBody>
      </p:sp>
      <p:sp>
        <p:nvSpPr>
          <p:cNvPr id="54" name="学论网-专注原创-www.xuelun.me"/>
          <p:cNvSpPr/>
          <p:nvPr/>
        </p:nvSpPr>
        <p:spPr>
          <a:xfrm>
            <a:off x="7361263" y="2162770"/>
            <a:ext cx="4255299" cy="1753235"/>
          </a:xfrm>
          <a:prstGeom prst="rect">
            <a:avLst/>
          </a:prstGeom>
        </p:spPr>
        <p:txBody>
          <a:bodyPr wrap="square">
            <a:spAutoFit/>
          </a:bodyPr>
          <a:lstStyle/>
          <a:p>
            <a:pPr>
              <a:lnSpc>
                <a:spcPct val="150000"/>
              </a:lnSpc>
            </a:pPr>
            <a:r>
              <a:rPr lang="zh-CN" altLang="en-US">
                <a:latin typeface="微软雅黑" panose="020B0503020204020204" pitchFamily="34" charset="-122"/>
                <a:ea typeface="微软雅黑" panose="020B0503020204020204" pitchFamily="34" charset="-122"/>
                <a:sym typeface="+mn-ea"/>
              </a:rPr>
              <a:t>采用有监督学习的方式，实现室内场景</a:t>
            </a:r>
            <a:r>
              <a:rPr lang="zh-CN" altLang="en-US" b="1">
                <a:latin typeface="微软雅黑" panose="020B0503020204020204" pitchFamily="34" charset="-122"/>
                <a:ea typeface="微软雅黑" panose="020B0503020204020204" pitchFamily="34" charset="-122"/>
                <a:sym typeface="+mn-ea"/>
              </a:rPr>
              <a:t>精细化</a:t>
            </a:r>
            <a:r>
              <a:rPr lang="zh-CN" altLang="en-US">
                <a:latin typeface="微软雅黑" panose="020B0503020204020204" pitchFamily="34" charset="-122"/>
                <a:ea typeface="微软雅黑" panose="020B0503020204020204" pitchFamily="34" charset="-122"/>
                <a:sym typeface="+mn-ea"/>
              </a:rPr>
              <a:t>的点云补全；</a:t>
            </a:r>
            <a:endParaRPr lang="zh-CN" altLang="en-US">
              <a:latin typeface="微软雅黑" panose="020B0503020204020204" pitchFamily="34" charset="-122"/>
              <a:ea typeface="微软雅黑" panose="020B0503020204020204" pitchFamily="34" charset="-122"/>
            </a:endParaRPr>
          </a:p>
          <a:p>
            <a:pPr>
              <a:lnSpc>
                <a:spcPct val="150000"/>
              </a:lnSpc>
            </a:pPr>
            <a:r>
              <a:rPr lang="zh-CN" altLang="en-US">
                <a:latin typeface="微软雅黑" panose="020B0503020204020204" pitchFamily="34" charset="-122"/>
                <a:ea typeface="微软雅黑" panose="020B0503020204020204" pitchFamily="34" charset="-122"/>
              </a:rPr>
              <a:t>将三维点云补全转化为二维视图补全，采用</a:t>
            </a:r>
            <a:r>
              <a:rPr lang="zh-CN" altLang="en-US" b="1">
                <a:latin typeface="微软雅黑" panose="020B0503020204020204" pitchFamily="34" charset="-122"/>
                <a:ea typeface="微软雅黑" panose="020B0503020204020204" pitchFamily="34" charset="-122"/>
              </a:rPr>
              <a:t>间接方法</a:t>
            </a:r>
            <a:r>
              <a:rPr lang="zh-CN" altLang="en-US">
                <a:latin typeface="微软雅黑" panose="020B0503020204020204" pitchFamily="34" charset="-122"/>
                <a:ea typeface="微软雅黑" panose="020B0503020204020204" pitchFamily="34" charset="-122"/>
              </a:rPr>
              <a:t>实现大规模场景点云</a:t>
            </a:r>
            <a:r>
              <a:rPr lang="zh-CN" altLang="en-US">
                <a:latin typeface="微软雅黑" panose="020B0503020204020204" pitchFamily="34" charset="-122"/>
                <a:ea typeface="微软雅黑" panose="020B0503020204020204" pitchFamily="34" charset="-122"/>
                <a:sym typeface="+mn-ea"/>
              </a:rPr>
              <a:t>补全</a:t>
            </a:r>
            <a:r>
              <a:rPr lang="zh-CN" altLang="en-US">
                <a:latin typeface="微软雅黑" panose="020B0503020204020204" pitchFamily="34" charset="-122"/>
                <a:ea typeface="微软雅黑" panose="020B0503020204020204" pitchFamily="34" charset="-122"/>
              </a:rPr>
              <a:t>。</a:t>
            </a:r>
          </a:p>
        </p:txBody>
      </p:sp>
      <p:sp>
        <p:nvSpPr>
          <p:cNvPr id="60" name="学论网-专注原创-www.xuelun.me"/>
          <p:cNvSpPr txBox="1"/>
          <p:nvPr/>
        </p:nvSpPr>
        <p:spPr>
          <a:xfrm>
            <a:off x="7270750" y="4406265"/>
            <a:ext cx="4387850" cy="1753235"/>
          </a:xfrm>
          <a:prstGeom prst="rect">
            <a:avLst/>
          </a:prstGeom>
          <a:noFill/>
        </p:spPr>
        <p:txBody>
          <a:bodyPr wrap="square" rtlCol="0">
            <a:spAutoFit/>
          </a:bodyPr>
          <a:lstStyle/>
          <a:p>
            <a:pPr>
              <a:lnSpc>
                <a:spcPct val="150000"/>
              </a:lnSpc>
            </a:pPr>
            <a:r>
              <a:rPr lang="zh-CN" altLang="en-US">
                <a:latin typeface="微软雅黑" panose="020B0503020204020204" pitchFamily="34" charset="-122"/>
                <a:ea typeface="微软雅黑" panose="020B0503020204020204" pitchFamily="34" charset="-122"/>
              </a:rPr>
              <a:t>采用</a:t>
            </a:r>
            <a:r>
              <a:rPr lang="zh-CN" altLang="en-US" b="1">
                <a:latin typeface="微软雅黑" panose="020B0503020204020204" pitchFamily="34" charset="-122"/>
                <a:ea typeface="微软雅黑" panose="020B0503020204020204" pitchFamily="34" charset="-122"/>
              </a:rPr>
              <a:t>自监督学习</a:t>
            </a:r>
            <a:r>
              <a:rPr lang="zh-CN" altLang="en-US">
                <a:latin typeface="微软雅黑" panose="020B0503020204020204" pitchFamily="34" charset="-122"/>
                <a:ea typeface="微软雅黑" panose="020B0503020204020204" pitchFamily="34" charset="-122"/>
              </a:rPr>
              <a:t>方式，无需额外标签数据，从单张全景图</a:t>
            </a:r>
            <a:r>
              <a:rPr lang="zh-CN" altLang="en-US">
                <a:latin typeface="微软雅黑" panose="020B0503020204020204" pitchFamily="34" charset="-122"/>
                <a:ea typeface="微软雅黑" panose="020B0503020204020204" pitchFamily="34" charset="-122"/>
                <a:sym typeface="+mn-ea"/>
              </a:rPr>
              <a:t>补全室内场景点云；</a:t>
            </a:r>
          </a:p>
          <a:p>
            <a:pPr>
              <a:lnSpc>
                <a:spcPct val="150000"/>
              </a:lnSpc>
            </a:pPr>
            <a:r>
              <a:rPr lang="zh-CN" altLang="en-US">
                <a:latin typeface="微软雅黑" panose="020B0503020204020204" pitchFamily="34" charset="-122"/>
                <a:ea typeface="微软雅黑" panose="020B0503020204020204" pitchFamily="34" charset="-122"/>
              </a:rPr>
              <a:t>基于</a:t>
            </a:r>
            <a:r>
              <a:rPr lang="en-US" altLang="zh-CN" b="1">
                <a:latin typeface="Times New Roman" panose="02020603050405020304" pitchFamily="18" charset="0"/>
                <a:ea typeface="微软雅黑" panose="020B0503020204020204" pitchFamily="34" charset="-122"/>
                <a:cs typeface="Times New Roman" panose="02020603050405020304" pitchFamily="18" charset="0"/>
              </a:rPr>
              <a:t>Transformer</a:t>
            </a:r>
            <a:r>
              <a:rPr lang="zh-CN" altLang="en-US" b="1">
                <a:latin typeface="微软雅黑" panose="020B0503020204020204" pitchFamily="34" charset="-122"/>
                <a:ea typeface="微软雅黑" panose="020B0503020204020204" pitchFamily="34" charset="-122"/>
              </a:rPr>
              <a:t>模型</a:t>
            </a:r>
            <a:r>
              <a:rPr lang="zh-CN" altLang="en-US">
                <a:latin typeface="微软雅黑" panose="020B0503020204020204" pitchFamily="34" charset="-122"/>
                <a:ea typeface="微软雅黑" panose="020B0503020204020204" pitchFamily="34" charset="-122"/>
                <a:sym typeface="+mn-ea"/>
              </a:rPr>
              <a:t>研究直接补全场景点云的神经网络模型。</a:t>
            </a:r>
            <a:endParaRPr lang="zh-CN" altLang="en-US">
              <a:latin typeface="微软雅黑" panose="020B0503020204020204" pitchFamily="34" charset="-122"/>
              <a:ea typeface="微软雅黑" panose="020B0503020204020204" pitchFamily="34" charset="-122"/>
            </a:endParaRPr>
          </a:p>
        </p:txBody>
      </p:sp>
      <p:cxnSp>
        <p:nvCxnSpPr>
          <p:cNvPr id="65" name="直接连接符 64"/>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70"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71"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cxnSp>
        <p:nvCxnSpPr>
          <p:cNvPr id="72" name="直接连接符 71"/>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374236" y="119271"/>
            <a:ext cx="2853562" cy="685608"/>
            <a:chOff x="1358264" y="5538038"/>
            <a:chExt cx="2796292" cy="685608"/>
          </a:xfrm>
        </p:grpSpPr>
        <p:pic>
          <p:nvPicPr>
            <p:cNvPr id="74" name="图片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75"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76"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sp>
        <p:nvSpPr>
          <p:cNvPr id="80" name="学论网www.xuelun.me-矩形 4"/>
          <p:cNvSpPr/>
          <p:nvPr/>
        </p:nvSpPr>
        <p:spPr>
          <a:xfrm>
            <a:off x="6709930" y="2096678"/>
            <a:ext cx="4860000" cy="1867858"/>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87" name="学论网www.xuelun.me-矩形 4"/>
          <p:cNvSpPr/>
          <p:nvPr/>
        </p:nvSpPr>
        <p:spPr>
          <a:xfrm>
            <a:off x="6709930" y="4335734"/>
            <a:ext cx="4923142" cy="187200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14"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研究内容概述</a:t>
            </a:r>
          </a:p>
        </p:txBody>
      </p:sp>
      <p:sp>
        <p:nvSpPr>
          <p:cNvPr id="68" name="学论网-专注原创-www.xuelun.me"/>
          <p:cNvSpPr/>
          <p:nvPr/>
        </p:nvSpPr>
        <p:spPr>
          <a:xfrm>
            <a:off x="6778549" y="5053214"/>
            <a:ext cx="432000" cy="432000"/>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bg1"/>
                </a:solidFill>
                <a:latin typeface="微软雅黑" panose="020B0503020204020204" pitchFamily="34" charset="-122"/>
                <a:ea typeface="微软雅黑" panose="020B0503020204020204" pitchFamily="34" charset="-122"/>
              </a:rPr>
              <a:t>2</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53" name="学论网www.xuelun.me-矩形 4"/>
          <p:cNvSpPr/>
          <p:nvPr/>
        </p:nvSpPr>
        <p:spPr>
          <a:xfrm>
            <a:off x="425667" y="2096678"/>
            <a:ext cx="4860000" cy="1872193"/>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54" name="学论网www.xuelun.me-矩形 4"/>
          <p:cNvSpPr/>
          <p:nvPr/>
        </p:nvSpPr>
        <p:spPr>
          <a:xfrm>
            <a:off x="425666" y="4335733"/>
            <a:ext cx="4859999" cy="187200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55" name="文本框 154"/>
          <p:cNvSpPr txBox="1">
            <a:spLocks noChangeArrowheads="1"/>
          </p:cNvSpPr>
          <p:nvPr/>
        </p:nvSpPr>
        <p:spPr bwMode="auto">
          <a:xfrm>
            <a:off x="2023614" y="1641092"/>
            <a:ext cx="15147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eaLnBrk="1" hangingPunct="1">
              <a:lnSpc>
                <a:spcPct val="100000"/>
              </a:lnSpc>
              <a:spcBef>
                <a:spcPct val="0"/>
              </a:spcBef>
              <a:buNone/>
            </a:pPr>
            <a:r>
              <a:rPr lang="zh-CN" altLang="en-US" sz="2000">
                <a:latin typeface="微软雅黑" panose="020B0503020204020204" pitchFamily="34" charset="-122"/>
                <a:ea typeface="微软雅黑" panose="020B0503020204020204" pitchFamily="34" charset="-122"/>
              </a:rPr>
              <a:t> 存在问题</a:t>
            </a:r>
            <a:endParaRPr lang="zh-CN" altLang="en-US" sz="2000" dirty="0">
              <a:latin typeface="微软雅黑" panose="020B0503020204020204" pitchFamily="34" charset="-122"/>
              <a:ea typeface="微软雅黑" panose="020B0503020204020204" pitchFamily="34" charset="-122"/>
            </a:endParaRPr>
          </a:p>
        </p:txBody>
      </p:sp>
      <p:sp>
        <p:nvSpPr>
          <p:cNvPr id="156" name="KSO_Shape"/>
          <p:cNvSpPr/>
          <p:nvPr/>
        </p:nvSpPr>
        <p:spPr bwMode="auto">
          <a:xfrm>
            <a:off x="1752179" y="1663051"/>
            <a:ext cx="276744" cy="36000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157" name="学论网-专注原创-www.xuelun.me"/>
          <p:cNvSpPr/>
          <p:nvPr/>
        </p:nvSpPr>
        <p:spPr>
          <a:xfrm>
            <a:off x="501848" y="2767241"/>
            <a:ext cx="432000" cy="432000"/>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58" name="学论网-专注原创-www.xuelun.me"/>
          <p:cNvSpPr/>
          <p:nvPr/>
        </p:nvSpPr>
        <p:spPr>
          <a:xfrm>
            <a:off x="994555" y="2168240"/>
            <a:ext cx="4282857" cy="1753235"/>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sym typeface="+mn-ea"/>
              </a:rPr>
              <a:t>现有三维场景补全方法大多以体素形式表达，</a:t>
            </a:r>
            <a:r>
              <a:rPr lang="zh-CN" altLang="en-US" b="1" dirty="0">
                <a:latin typeface="微软雅黑" panose="020B0503020204020204" pitchFamily="34" charset="-122"/>
                <a:ea typeface="微软雅黑" panose="020B0503020204020204" pitchFamily="34" charset="-122"/>
                <a:sym typeface="+mn-ea"/>
              </a:rPr>
              <a:t>分辨率低</a:t>
            </a:r>
            <a:r>
              <a:rPr lang="zh-CN" altLang="en-US" dirty="0">
                <a:latin typeface="微软雅黑" panose="020B0503020204020204" pitchFamily="34" charset="-122"/>
                <a:ea typeface="微软雅黑" panose="020B0503020204020204" pitchFamily="34" charset="-122"/>
                <a:sym typeface="+mn-ea"/>
              </a:rPr>
              <a:t>，细节结构缺失；</a:t>
            </a:r>
          </a:p>
          <a:p>
            <a:pPr>
              <a:lnSpc>
                <a:spcPct val="150000"/>
              </a:lnSpc>
            </a:pPr>
            <a:r>
              <a:rPr lang="zh-CN" altLang="en-US" dirty="0">
                <a:latin typeface="微软雅黑" panose="020B0503020204020204" pitchFamily="34" charset="-122"/>
                <a:ea typeface="微软雅黑" panose="020B0503020204020204" pitchFamily="34" charset="-122"/>
                <a:sym typeface="+mn-ea"/>
              </a:rPr>
              <a:t>多数点云补全方法只能在小尺度点云上进行训练和测试，</a:t>
            </a:r>
            <a:r>
              <a:rPr lang="zh-CN" altLang="en-US" b="1" dirty="0">
                <a:latin typeface="微软雅黑" panose="020B0503020204020204" pitchFamily="34" charset="-122"/>
                <a:ea typeface="微软雅黑" panose="020B0503020204020204" pitchFamily="34" charset="-122"/>
                <a:sym typeface="+mn-ea"/>
              </a:rPr>
              <a:t>难以处理海量点</a:t>
            </a:r>
            <a:r>
              <a:rPr lang="zh-CN" altLang="en-US" dirty="0">
                <a:latin typeface="微软雅黑" panose="020B0503020204020204" pitchFamily="34" charset="-122"/>
                <a:ea typeface="微软雅黑" panose="020B0503020204020204" pitchFamily="34" charset="-122"/>
                <a:sym typeface="+mn-ea"/>
              </a:rPr>
              <a:t>。</a:t>
            </a:r>
          </a:p>
        </p:txBody>
      </p:sp>
      <p:sp>
        <p:nvSpPr>
          <p:cNvPr id="160" name="右箭头 55"/>
          <p:cNvSpPr/>
          <p:nvPr/>
        </p:nvSpPr>
        <p:spPr bwMode="auto">
          <a:xfrm>
            <a:off x="5336448" y="2623241"/>
            <a:ext cx="1296000" cy="720000"/>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162" name="文本框 161"/>
          <p:cNvSpPr txBox="1">
            <a:spLocks noChangeArrowheads="1"/>
          </p:cNvSpPr>
          <p:nvPr/>
        </p:nvSpPr>
        <p:spPr bwMode="auto">
          <a:xfrm>
            <a:off x="8480349" y="1641092"/>
            <a:ext cx="15147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eaLnBrk="1" hangingPunct="1">
              <a:lnSpc>
                <a:spcPct val="100000"/>
              </a:lnSpc>
              <a:spcBef>
                <a:spcPct val="0"/>
              </a:spcBef>
              <a:buNone/>
            </a:pPr>
            <a:r>
              <a:rPr lang="zh-CN" altLang="en-US" sz="2000">
                <a:latin typeface="微软雅黑" panose="020B0503020204020204" pitchFamily="34" charset="-122"/>
                <a:ea typeface="微软雅黑" panose="020B0503020204020204" pitchFamily="34" charset="-122"/>
              </a:rPr>
              <a:t> 研究目标</a:t>
            </a:r>
            <a:endParaRPr lang="zh-CN" altLang="en-US" sz="2000" dirty="0">
              <a:latin typeface="微软雅黑" panose="020B0503020204020204" pitchFamily="34" charset="-122"/>
              <a:ea typeface="微软雅黑" panose="020B0503020204020204" pitchFamily="34" charset="-122"/>
            </a:endParaRPr>
          </a:p>
        </p:txBody>
      </p:sp>
      <p:sp>
        <p:nvSpPr>
          <p:cNvPr id="163" name="KSO_Shape"/>
          <p:cNvSpPr/>
          <p:nvPr/>
        </p:nvSpPr>
        <p:spPr bwMode="auto">
          <a:xfrm>
            <a:off x="8208914" y="1663051"/>
            <a:ext cx="276744" cy="36000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164" name="学论网-专注原创-www.xuelun.me"/>
          <p:cNvSpPr/>
          <p:nvPr/>
        </p:nvSpPr>
        <p:spPr>
          <a:xfrm>
            <a:off x="6778549" y="2767241"/>
            <a:ext cx="432000" cy="432000"/>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65" name="学论网-专注原创-www.xuelun.me"/>
          <p:cNvSpPr/>
          <p:nvPr/>
        </p:nvSpPr>
        <p:spPr>
          <a:xfrm>
            <a:off x="501848" y="5088474"/>
            <a:ext cx="432000" cy="432000"/>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66" name="学论网-专注原创-www.xuelun.me"/>
          <p:cNvSpPr/>
          <p:nvPr/>
        </p:nvSpPr>
        <p:spPr>
          <a:xfrm>
            <a:off x="991016" y="4387168"/>
            <a:ext cx="4294649" cy="1753235"/>
          </a:xfrm>
          <a:prstGeom prst="rect">
            <a:avLst/>
          </a:prstGeom>
        </p:spPr>
        <p:txBody>
          <a:bodyPr wrap="square">
            <a:spAutoFit/>
          </a:bodyPr>
          <a:lstStyle/>
          <a:p>
            <a:pPr>
              <a:lnSpc>
                <a:spcPct val="150000"/>
              </a:lnSpc>
            </a:pPr>
            <a:r>
              <a:rPr lang="zh-CN" altLang="en-US">
                <a:latin typeface="微软雅黑" panose="020B0503020204020204" pitchFamily="34" charset="-122"/>
                <a:ea typeface="微软雅黑" panose="020B0503020204020204" pitchFamily="34" charset="-122"/>
                <a:sym typeface="+mn-ea"/>
              </a:rPr>
              <a:t>现有三维场景补全方法需要三维场景真实数据作为监督，而</a:t>
            </a:r>
            <a:r>
              <a:rPr lang="zh-CN" altLang="en-US" b="1">
                <a:latin typeface="微软雅黑" panose="020B0503020204020204" pitchFamily="34" charset="-122"/>
                <a:ea typeface="微软雅黑" panose="020B0503020204020204" pitchFamily="34" charset="-122"/>
                <a:sym typeface="+mn-ea"/>
              </a:rPr>
              <a:t>场景真值</a:t>
            </a:r>
            <a:r>
              <a:rPr lang="zh-CN" altLang="en-US">
                <a:latin typeface="微软雅黑" panose="020B0503020204020204" pitchFamily="34" charset="-122"/>
                <a:ea typeface="微软雅黑" panose="020B0503020204020204" pitchFamily="34" charset="-122"/>
                <a:sym typeface="+mn-ea"/>
              </a:rPr>
              <a:t>难以获取；通过</a:t>
            </a:r>
            <a:r>
              <a:rPr lang="zh-CN" altLang="en-US" b="1">
                <a:latin typeface="微软雅黑" panose="020B0503020204020204" pitchFamily="34" charset="-122"/>
                <a:ea typeface="微软雅黑" panose="020B0503020204020204" pitchFamily="34" charset="-122"/>
                <a:sym typeface="+mn-ea"/>
              </a:rPr>
              <a:t>三维神经网络</a:t>
            </a:r>
            <a:r>
              <a:rPr lang="zh-CN" altLang="en-US">
                <a:latin typeface="微软雅黑" panose="020B0503020204020204" pitchFamily="34" charset="-122"/>
                <a:ea typeface="微软雅黑" panose="020B0503020204020204" pitchFamily="34" charset="-122"/>
                <a:sym typeface="+mn-ea"/>
              </a:rPr>
              <a:t>直接补全场景点云，可能存在显存溢出的问题。</a:t>
            </a:r>
            <a:endParaRPr lang="zh-CN" altLang="en-US" b="1" dirty="0">
              <a:latin typeface="微软雅黑" panose="020B0503020204020204" pitchFamily="34" charset="-122"/>
              <a:ea typeface="微软雅黑" panose="020B0503020204020204" pitchFamily="34" charset="-122"/>
            </a:endParaRPr>
          </a:p>
        </p:txBody>
      </p:sp>
      <p:sp>
        <p:nvSpPr>
          <p:cNvPr id="167" name="右箭头 55"/>
          <p:cNvSpPr/>
          <p:nvPr/>
        </p:nvSpPr>
        <p:spPr bwMode="auto">
          <a:xfrm>
            <a:off x="5336448" y="4899031"/>
            <a:ext cx="1296000" cy="720000"/>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009DD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p>
        </p:txBody>
      </p:sp>
      <p:sp>
        <p:nvSpPr>
          <p:cNvPr id="7"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708525" y="-2272030"/>
            <a:ext cx="2775585" cy="121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280025" y="434849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49945" y="480711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Part.03</a:t>
            </a:r>
          </a:p>
        </p:txBody>
      </p:sp>
      <p:sp>
        <p:nvSpPr>
          <p:cNvPr id="9" name="文本框 8"/>
          <p:cNvSpPr txBox="1"/>
          <p:nvPr/>
        </p:nvSpPr>
        <p:spPr>
          <a:xfrm>
            <a:off x="635" y="2860675"/>
            <a:ext cx="12191365" cy="1346835"/>
          </a:xfrm>
          <a:prstGeom prst="rect">
            <a:avLst/>
          </a:prstGeom>
          <a:noFill/>
          <a:ln>
            <a:noFill/>
          </a:ln>
        </p:spPr>
        <p:txBody>
          <a:bodyPr wrap="square" rtlCol="0">
            <a:spAutoFit/>
          </a:bodyPr>
          <a:lstStyle/>
          <a:p>
            <a:pPr algn="ctr">
              <a:lnSpc>
                <a:spcPct val="120000"/>
              </a:lnSpc>
            </a:pPr>
            <a:r>
              <a:rPr lang="zh-CN" altLang="en-US" sz="4000" b="1" spc="600" dirty="0">
                <a:solidFill>
                  <a:schemeClr val="bg1"/>
                </a:solidFill>
                <a:latin typeface="微软雅黑" panose="020B0503020204020204" pitchFamily="34" charset="-122"/>
                <a:ea typeface="微软雅黑" panose="020B0503020204020204" pitchFamily="34" charset="-122"/>
              </a:rPr>
              <a:t>研究内容一</a:t>
            </a:r>
          </a:p>
          <a:p>
            <a:pPr algn="ctr">
              <a:lnSpc>
                <a:spcPct val="120000"/>
              </a:lnSpc>
            </a:pPr>
            <a:r>
              <a:rPr lang="zh-CN" altLang="en-US" sz="2800" b="1" spc="600" dirty="0">
                <a:solidFill>
                  <a:schemeClr val="bg1"/>
                </a:solidFill>
                <a:latin typeface="微软雅黑" panose="020B0503020204020204" pitchFamily="34" charset="-122"/>
                <a:ea typeface="微软雅黑" panose="020B0503020204020204" pitchFamily="34" charset="-122"/>
              </a:rPr>
              <a:t>基于深度图补全的室内场景点云补全方法</a:t>
            </a:r>
          </a:p>
        </p:txBody>
      </p:sp>
      <p:grpSp>
        <p:nvGrpSpPr>
          <p:cNvPr id="2" name="组合 1"/>
          <p:cNvGrpSpPr/>
          <p:nvPr/>
        </p:nvGrpSpPr>
        <p:grpSpPr>
          <a:xfrm>
            <a:off x="3694619" y="606666"/>
            <a:ext cx="5349381" cy="1329233"/>
            <a:chOff x="4198174" y="1068946"/>
            <a:chExt cx="5349381" cy="1329233"/>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74" y="1068946"/>
              <a:ext cx="1151210" cy="1151210"/>
            </a:xfrm>
            <a:prstGeom prst="ellipse">
              <a:avLst/>
            </a:prstGeom>
            <a:ln>
              <a:noFill/>
            </a:ln>
            <a:effectLst>
              <a:softEdge rad="50800"/>
            </a:effectLst>
          </p:spPr>
        </p:pic>
        <p:sp>
          <p:nvSpPr>
            <p:cNvPr id="12" name="副标题 6"/>
            <p:cNvSpPr txBox="1"/>
            <p:nvPr/>
          </p:nvSpPr>
          <p:spPr>
            <a:xfrm>
              <a:off x="5424792" y="1075506"/>
              <a:ext cx="4122763" cy="132267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zh-CN" altLang="en-US" sz="3600" dirty="0">
                  <a:solidFill>
                    <a:srgbClr val="0070C0"/>
                  </a:solidFill>
                  <a:latin typeface="华文行楷" panose="02010800040101010101" pitchFamily="2" charset="-122"/>
                  <a:ea typeface="华文行楷" panose="02010800040101010101" pitchFamily="2" charset="-122"/>
                </a:rPr>
                <a:t>大连理工大学</a:t>
              </a:r>
              <a:endParaRPr lang="en-US" altLang="zh-CN" sz="3600" dirty="0">
                <a:solidFill>
                  <a:srgbClr val="0070C0"/>
                </a:solidFill>
                <a:latin typeface="华文行楷" panose="02010800040101010101" pitchFamily="2" charset="-122"/>
                <a:ea typeface="华文行楷" panose="02010800040101010101" pitchFamily="2" charset="-122"/>
              </a:endParaRPr>
            </a:p>
            <a:p>
              <a:pPr algn="l"/>
              <a:r>
                <a:rPr lang="en-US" altLang="zh-CN" sz="2000" dirty="0">
                  <a:solidFill>
                    <a:srgbClr val="0070C0"/>
                  </a:solidFill>
                  <a:latin typeface="Cambria Math" panose="02040503050406030204" pitchFamily="18" charset="0"/>
                  <a:ea typeface="Cambria Math" panose="02040503050406030204" pitchFamily="18" charset="0"/>
                </a:rPr>
                <a:t>Dalian University of Technology</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1568450" y="2341245"/>
            <a:ext cx="2615565" cy="15398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3.1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方案流程</a:t>
            </a:r>
          </a:p>
        </p:txBody>
      </p:sp>
      <p:grpSp>
        <p:nvGrpSpPr>
          <p:cNvPr id="107" name="组合 106"/>
          <p:cNvGrpSpPr/>
          <p:nvPr/>
        </p:nvGrpSpPr>
        <p:grpSpPr>
          <a:xfrm>
            <a:off x="3224845" y="944450"/>
            <a:ext cx="8527444" cy="584390"/>
            <a:chOff x="3224845" y="944450"/>
            <a:chExt cx="8527444" cy="584390"/>
          </a:xfrm>
        </p:grpSpPr>
        <p:sp>
          <p:nvSpPr>
            <p:cNvPr id="108" name="矩形 107"/>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09"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基于视图补全的室内场景点云补全方法</a:t>
              </a:r>
            </a:p>
          </p:txBody>
        </p:sp>
      </p:grpSp>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5" name="直接连接符 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
        <p:nvSpPr>
          <p:cNvPr id="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研究内容一</a:t>
            </a:r>
          </a:p>
        </p:txBody>
      </p:sp>
      <p:sp>
        <p:nvSpPr>
          <p:cNvPr id="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11"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12" name="组合 11"/>
          <p:cNvGrpSpPr/>
          <p:nvPr/>
        </p:nvGrpSpPr>
        <p:grpSpPr>
          <a:xfrm>
            <a:off x="374236" y="119271"/>
            <a:ext cx="2853562" cy="685608"/>
            <a:chOff x="1358264" y="5538038"/>
            <a:chExt cx="2796292" cy="685608"/>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14"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15"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16" name="直接连接符 15"/>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sp>
        <p:nvSpPr>
          <p:cNvPr id="17" name="文本框 16"/>
          <p:cNvSpPr txBox="1">
            <a:spLocks noChangeArrowheads="1"/>
          </p:cNvSpPr>
          <p:nvPr/>
        </p:nvSpPr>
        <p:spPr bwMode="auto">
          <a:xfrm>
            <a:off x="155575" y="1923415"/>
            <a:ext cx="26574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问题定义</a:t>
            </a:r>
          </a:p>
        </p:txBody>
      </p:sp>
      <p:sp>
        <p:nvSpPr>
          <p:cNvPr id="18" name="KSO_Shape"/>
          <p:cNvSpPr/>
          <p:nvPr/>
        </p:nvSpPr>
        <p:spPr bwMode="auto">
          <a:xfrm>
            <a:off x="477520" y="1967230"/>
            <a:ext cx="239395" cy="33528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21" name="文本框 20"/>
          <p:cNvSpPr txBox="1">
            <a:spLocks noChangeArrowheads="1"/>
          </p:cNvSpPr>
          <p:nvPr/>
        </p:nvSpPr>
        <p:spPr bwMode="auto">
          <a:xfrm>
            <a:off x="356870" y="4091940"/>
            <a:ext cx="23152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技术难点</a:t>
            </a:r>
          </a:p>
        </p:txBody>
      </p:sp>
      <p:sp>
        <p:nvSpPr>
          <p:cNvPr id="23" name="KSO_Shape"/>
          <p:cNvSpPr/>
          <p:nvPr/>
        </p:nvSpPr>
        <p:spPr bwMode="auto">
          <a:xfrm>
            <a:off x="477520" y="4123690"/>
            <a:ext cx="239395" cy="33528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27" name="文本框 26"/>
          <p:cNvSpPr txBox="1"/>
          <p:nvPr/>
        </p:nvSpPr>
        <p:spPr>
          <a:xfrm>
            <a:off x="156210" y="5372735"/>
            <a:ext cx="5238750" cy="1045210"/>
          </a:xfrm>
          <a:prstGeom prst="rect">
            <a:avLst/>
          </a:prstGeom>
          <a:noFill/>
        </p:spPr>
        <p:txBody>
          <a:bodyPr wrap="square" rtlCol="0">
            <a:spAutoFit/>
          </a:bodyPr>
          <a:lstStyle/>
          <a:p>
            <a:pPr marL="285750" indent="-285750" fontAlgn="auto">
              <a:lnSpc>
                <a:spcPct val="150000"/>
              </a:lnSpc>
              <a:buFont typeface="Wingdings" panose="05000000000000000000" charset="0"/>
              <a:buChar char="Ø"/>
            </a:pPr>
            <a:r>
              <a:rPr lang="zh-CN" altLang="en-US">
                <a:latin typeface="微软雅黑" panose="020B0503020204020204" pitchFamily="34" charset="-122"/>
                <a:ea typeface="微软雅黑" panose="020B0503020204020204" pitchFamily="34" charset="-122"/>
              </a:rPr>
              <a:t>任务间接转化方式与不同场景表达的结合</a:t>
            </a:r>
          </a:p>
          <a:p>
            <a:pPr algn="ctr" fontAlgn="auto">
              <a:lnSpc>
                <a:spcPct val="150000"/>
              </a:lnSpc>
            </a:pPr>
            <a:r>
              <a:rPr lang="zh-CN" altLang="en-US" sz="1400">
                <a:solidFill>
                  <a:srgbClr val="FF0000"/>
                </a:solidFill>
                <a:latin typeface="微软雅黑" panose="020B0503020204020204" pitchFamily="34" charset="-122"/>
                <a:ea typeface="微软雅黑" panose="020B0503020204020204" pitchFamily="34" charset="-122"/>
              </a:rPr>
              <a:t>体素</a:t>
            </a:r>
            <a:r>
              <a:rPr lang="zh-CN" altLang="en-US" sz="1400">
                <a:latin typeface="微软雅黑" panose="020B0503020204020204" pitchFamily="34" charset="-122"/>
                <a:ea typeface="微软雅黑" panose="020B0503020204020204" pitchFamily="34" charset="-122"/>
              </a:rPr>
              <a:t>分辨率低，</a:t>
            </a:r>
            <a:r>
              <a:rPr lang="zh-CN" altLang="en-US" sz="1400">
                <a:solidFill>
                  <a:srgbClr val="FF0000"/>
                </a:solidFill>
                <a:latin typeface="微软雅黑" panose="020B0503020204020204" pitchFamily="34" charset="-122"/>
                <a:ea typeface="微软雅黑" panose="020B0503020204020204" pitchFamily="34" charset="-122"/>
                <a:sym typeface="+mn-ea"/>
              </a:rPr>
              <a:t>深度图</a:t>
            </a:r>
            <a:r>
              <a:rPr lang="zh-CN" altLang="en-US" sz="1400">
                <a:latin typeface="微软雅黑" panose="020B0503020204020204" pitchFamily="34" charset="-122"/>
                <a:ea typeface="微软雅黑" panose="020B0503020204020204" pitchFamily="34" charset="-122"/>
                <a:sym typeface="+mn-ea"/>
              </a:rPr>
              <a:t>视野范围小</a:t>
            </a:r>
          </a:p>
          <a:p>
            <a:pPr algn="ctr"/>
            <a:r>
              <a:rPr lang="zh-CN" altLang="en-US" sz="1400">
                <a:latin typeface="微软雅黑" panose="020B0503020204020204" pitchFamily="34" charset="-122"/>
                <a:ea typeface="微软雅黑" panose="020B0503020204020204" pitchFamily="34" charset="-122"/>
              </a:rPr>
              <a:t>如何在转化任务中将</a:t>
            </a:r>
            <a:r>
              <a:rPr lang="zh-CN" altLang="en-US" sz="1400">
                <a:solidFill>
                  <a:srgbClr val="FF0000"/>
                </a:solidFill>
                <a:latin typeface="微软雅黑" panose="020B0503020204020204" pitchFamily="34" charset="-122"/>
                <a:ea typeface="微软雅黑" panose="020B0503020204020204" pitchFamily="34" charset="-122"/>
              </a:rPr>
              <a:t>点云</a:t>
            </a:r>
            <a:r>
              <a:rPr lang="zh-CN" altLang="en-US" sz="1400">
                <a:latin typeface="微软雅黑" panose="020B0503020204020204" pitchFamily="34" charset="-122"/>
                <a:ea typeface="微软雅黑" panose="020B0503020204020204" pitchFamily="34" charset="-122"/>
              </a:rPr>
              <a:t>与规则表达形式结合？</a:t>
            </a:r>
          </a:p>
        </p:txBody>
      </p:sp>
      <p:sp>
        <p:nvSpPr>
          <p:cNvPr id="28" name="文本框 27"/>
          <p:cNvSpPr txBox="1"/>
          <p:nvPr/>
        </p:nvSpPr>
        <p:spPr>
          <a:xfrm>
            <a:off x="163830" y="4545965"/>
            <a:ext cx="5223510" cy="829945"/>
          </a:xfrm>
          <a:prstGeom prst="rect">
            <a:avLst/>
          </a:prstGeom>
          <a:noFill/>
        </p:spPr>
        <p:txBody>
          <a:bodyPr wrap="square" rtlCol="0">
            <a:spAutoFit/>
          </a:bodyPr>
          <a:lstStyle/>
          <a:p>
            <a:pPr marL="285750" indent="-285750" fontAlgn="auto">
              <a:lnSpc>
                <a:spcPct val="150000"/>
              </a:lnSpc>
              <a:buFont typeface="Wingdings" panose="05000000000000000000" charset="0"/>
              <a:buChar char="Ø"/>
            </a:pPr>
            <a:r>
              <a:rPr lang="zh-CN" altLang="en-US">
                <a:latin typeface="微软雅黑" panose="020B0503020204020204" pitchFamily="34" charset="-122"/>
                <a:ea typeface="微软雅黑" panose="020B0503020204020204" pitchFamily="34" charset="-122"/>
              </a:rPr>
              <a:t>用于深度图补全的视角组合的选取</a:t>
            </a:r>
            <a:endParaRPr lang="zh-CN" altLang="en-US" b="1">
              <a:latin typeface="微软雅黑" panose="020B0503020204020204" pitchFamily="34" charset="-122"/>
              <a:ea typeface="微软雅黑" panose="020B0503020204020204" pitchFamily="34" charset="-122"/>
            </a:endParaRPr>
          </a:p>
          <a:p>
            <a:pPr algn="ctr" fontAlgn="auto">
              <a:lnSpc>
                <a:spcPct val="150000"/>
              </a:lnSpc>
            </a:pPr>
            <a:r>
              <a:rPr lang="zh-CN" altLang="en-US" sz="1400">
                <a:latin typeface="微软雅黑" panose="020B0503020204020204" pitchFamily="34" charset="-122"/>
                <a:ea typeface="微软雅黑" panose="020B0503020204020204" pitchFamily="34" charset="-122"/>
              </a:rPr>
              <a:t>如何用</a:t>
            </a:r>
            <a:r>
              <a:rPr lang="zh-CN" altLang="en-US" sz="1400">
                <a:solidFill>
                  <a:srgbClr val="FF0000"/>
                </a:solidFill>
                <a:latin typeface="微软雅黑" panose="020B0503020204020204" pitchFamily="34" charset="-122"/>
                <a:ea typeface="微软雅黑" panose="020B0503020204020204" pitchFamily="34" charset="-122"/>
              </a:rPr>
              <a:t>最少视角</a:t>
            </a:r>
            <a:r>
              <a:rPr lang="zh-CN" altLang="en-US" sz="1400">
                <a:latin typeface="微软雅黑" panose="020B0503020204020204" pitchFamily="34" charset="-122"/>
                <a:ea typeface="微软雅黑" panose="020B0503020204020204" pitchFamily="34" charset="-122"/>
              </a:rPr>
              <a:t>实现缺失区域的</a:t>
            </a:r>
            <a:r>
              <a:rPr lang="zh-CN" altLang="en-US" sz="1400">
                <a:solidFill>
                  <a:srgbClr val="FF0000"/>
                </a:solidFill>
                <a:latin typeface="微软雅黑" panose="020B0503020204020204" pitchFamily="34" charset="-122"/>
                <a:ea typeface="微软雅黑" panose="020B0503020204020204" pitchFamily="34" charset="-122"/>
              </a:rPr>
              <a:t>最大程度覆盖</a:t>
            </a:r>
            <a:r>
              <a:rPr lang="zh-CN" altLang="en-US" sz="1400">
                <a:latin typeface="微软雅黑" panose="020B0503020204020204" pitchFamily="34" charset="-122"/>
                <a:ea typeface="微软雅黑" panose="020B0503020204020204" pitchFamily="34" charset="-122"/>
              </a:rPr>
              <a:t>？</a:t>
            </a:r>
          </a:p>
        </p:txBody>
      </p:sp>
      <p:grpSp>
        <p:nvGrpSpPr>
          <p:cNvPr id="44" name="组合 43"/>
          <p:cNvGrpSpPr/>
          <p:nvPr/>
        </p:nvGrpSpPr>
        <p:grpSpPr>
          <a:xfrm>
            <a:off x="247015" y="2484755"/>
            <a:ext cx="4990465" cy="1253858"/>
            <a:chOff x="1657" y="3826"/>
            <a:chExt cx="14977" cy="3763"/>
          </a:xfrm>
        </p:grpSpPr>
        <p:pic>
          <p:nvPicPr>
            <p:cNvPr id="45" name="图片 44"/>
            <p:cNvPicPr/>
            <p:nvPr/>
          </p:nvPicPr>
          <p:blipFill>
            <a:blip r:embed="rId4" cstate="print">
              <a:extLst>
                <a:ext uri="{28A0092B-C50C-407E-A947-70E740481C1C}">
                  <a14:useLocalDpi xmlns:a14="http://schemas.microsoft.com/office/drawing/2010/main" val="0"/>
                </a:ext>
              </a:extLst>
            </a:blip>
            <a:stretch>
              <a:fillRect/>
            </a:stretch>
          </p:blipFill>
          <p:spPr>
            <a:xfrm>
              <a:off x="10302" y="3826"/>
              <a:ext cx="1584" cy="1213"/>
            </a:xfrm>
            <a:prstGeom prst="rect">
              <a:avLst/>
            </a:prstGeom>
          </p:spPr>
        </p:pic>
        <p:pic>
          <p:nvPicPr>
            <p:cNvPr id="46" name="图片 45"/>
            <p:cNvPicPr/>
            <p:nvPr/>
          </p:nvPicPr>
          <p:blipFill>
            <a:blip r:embed="rId5" cstate="print">
              <a:extLst>
                <a:ext uri="{28A0092B-C50C-407E-A947-70E740481C1C}">
                  <a14:useLocalDpi xmlns:a14="http://schemas.microsoft.com/office/drawing/2010/main" val="0"/>
                </a:ext>
              </a:extLst>
            </a:blip>
            <a:stretch>
              <a:fillRect/>
            </a:stretch>
          </p:blipFill>
          <p:spPr>
            <a:xfrm>
              <a:off x="6238" y="3826"/>
              <a:ext cx="1584" cy="1213"/>
            </a:xfrm>
            <a:prstGeom prst="rect">
              <a:avLst/>
            </a:prstGeom>
          </p:spPr>
        </p:pic>
        <p:pic>
          <p:nvPicPr>
            <p:cNvPr id="47" name="图片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7" y="4140"/>
              <a:ext cx="3056" cy="1528"/>
            </a:xfrm>
            <a:prstGeom prst="rect">
              <a:avLst/>
            </a:prstGeom>
          </p:spPr>
        </p:pic>
        <p:sp>
          <p:nvSpPr>
            <p:cNvPr id="48" name="右箭头 47"/>
            <p:cNvSpPr/>
            <p:nvPr/>
          </p:nvSpPr>
          <p:spPr>
            <a:xfrm>
              <a:off x="4990" y="4660"/>
              <a:ext cx="980" cy="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p:nvPr/>
          </p:nvPicPr>
          <p:blipFill>
            <a:blip r:embed="rId7" cstate="print">
              <a:extLst>
                <a:ext uri="{28A0092B-C50C-407E-A947-70E740481C1C}">
                  <a14:useLocalDpi xmlns:a14="http://schemas.microsoft.com/office/drawing/2010/main" val="0"/>
                </a:ext>
              </a:extLst>
            </a:blip>
            <a:stretch>
              <a:fillRect/>
            </a:stretch>
          </p:blipFill>
          <p:spPr>
            <a:xfrm>
              <a:off x="6748" y="4298"/>
              <a:ext cx="1584" cy="1213"/>
            </a:xfrm>
            <a:prstGeom prst="rect">
              <a:avLst/>
            </a:prstGeom>
          </p:spPr>
        </p:pic>
        <p:pic>
          <p:nvPicPr>
            <p:cNvPr id="62" name="图片 61"/>
            <p:cNvPicPr/>
            <p:nvPr/>
          </p:nvPicPr>
          <p:blipFill>
            <a:blip r:embed="rId8" cstate="print">
              <a:extLst>
                <a:ext uri="{28A0092B-C50C-407E-A947-70E740481C1C}">
                  <a14:useLocalDpi xmlns:a14="http://schemas.microsoft.com/office/drawing/2010/main" val="0"/>
                </a:ext>
              </a:extLst>
            </a:blip>
            <a:stretch>
              <a:fillRect/>
            </a:stretch>
          </p:blipFill>
          <p:spPr>
            <a:xfrm>
              <a:off x="7231" y="4844"/>
              <a:ext cx="1584" cy="1213"/>
            </a:xfrm>
            <a:prstGeom prst="rect">
              <a:avLst/>
            </a:prstGeom>
          </p:spPr>
        </p:pic>
        <p:pic>
          <p:nvPicPr>
            <p:cNvPr id="63" name="图片 62"/>
            <p:cNvPicPr/>
            <p:nvPr/>
          </p:nvPicPr>
          <p:blipFill>
            <a:blip r:embed="rId9" cstate="print">
              <a:extLst>
                <a:ext uri="{28A0092B-C50C-407E-A947-70E740481C1C}">
                  <a14:useLocalDpi xmlns:a14="http://schemas.microsoft.com/office/drawing/2010/main" val="0"/>
                </a:ext>
              </a:extLst>
            </a:blip>
            <a:stretch>
              <a:fillRect/>
            </a:stretch>
          </p:blipFill>
          <p:spPr>
            <a:xfrm>
              <a:off x="10824" y="4298"/>
              <a:ext cx="1584" cy="1213"/>
            </a:xfrm>
            <a:prstGeom prst="rect">
              <a:avLst/>
            </a:prstGeom>
          </p:spPr>
        </p:pic>
        <p:pic>
          <p:nvPicPr>
            <p:cNvPr id="64" name="图片 63"/>
            <p:cNvPicPr/>
            <p:nvPr/>
          </p:nvPicPr>
          <p:blipFill>
            <a:blip r:embed="rId10" cstate="print">
              <a:extLst>
                <a:ext uri="{28A0092B-C50C-407E-A947-70E740481C1C}">
                  <a14:useLocalDpi xmlns:a14="http://schemas.microsoft.com/office/drawing/2010/main" val="0"/>
                </a:ext>
              </a:extLst>
            </a:blip>
            <a:stretch>
              <a:fillRect/>
            </a:stretch>
          </p:blipFill>
          <p:spPr>
            <a:xfrm>
              <a:off x="11274" y="4856"/>
              <a:ext cx="1584" cy="1213"/>
            </a:xfrm>
            <a:prstGeom prst="rect">
              <a:avLst/>
            </a:prstGeom>
          </p:spPr>
        </p:pic>
        <p:sp>
          <p:nvSpPr>
            <p:cNvPr id="65" name="右箭头 64"/>
            <p:cNvSpPr/>
            <p:nvPr/>
          </p:nvSpPr>
          <p:spPr>
            <a:xfrm>
              <a:off x="9097" y="4659"/>
              <a:ext cx="865" cy="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a:off x="13219" y="4659"/>
              <a:ext cx="961" cy="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descr="image-removebg-preview (1)"/>
            <p:cNvPicPr>
              <a:picLocks noChangeAspect="1"/>
            </p:cNvPicPr>
            <p:nvPr/>
          </p:nvPicPr>
          <p:blipFill>
            <a:blip r:embed="rId11"/>
            <a:stretch>
              <a:fillRect/>
            </a:stretch>
          </p:blipFill>
          <p:spPr>
            <a:xfrm>
              <a:off x="14222" y="3886"/>
              <a:ext cx="2242" cy="2220"/>
            </a:xfrm>
            <a:prstGeom prst="rect">
              <a:avLst/>
            </a:prstGeom>
          </p:spPr>
        </p:pic>
        <p:sp>
          <p:nvSpPr>
            <p:cNvPr id="68" name="TextBox 6"/>
            <p:cNvSpPr txBox="1"/>
            <p:nvPr/>
          </p:nvSpPr>
          <p:spPr>
            <a:xfrm>
              <a:off x="1914" y="6186"/>
              <a:ext cx="2568" cy="1393"/>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输入</a:t>
              </a:r>
            </a:p>
            <a:p>
              <a:pPr algn="ctr"/>
              <a:r>
                <a:rPr lang="zh-CN" altLang="en-US" sz="1200" dirty="0">
                  <a:solidFill>
                    <a:schemeClr val="tx1"/>
                  </a:solidFill>
                  <a:latin typeface="微软雅黑" panose="020B0503020204020204" pitchFamily="34" charset="-122"/>
                  <a:ea typeface="微软雅黑" panose="020B0503020204020204" pitchFamily="34" charset="-122"/>
                </a:rPr>
                <a:t>全景深度图</a:t>
              </a:r>
            </a:p>
          </p:txBody>
        </p:sp>
        <p:sp>
          <p:nvSpPr>
            <p:cNvPr id="69" name="TextBox 6"/>
            <p:cNvSpPr txBox="1"/>
            <p:nvPr/>
          </p:nvSpPr>
          <p:spPr>
            <a:xfrm>
              <a:off x="6366" y="6188"/>
              <a:ext cx="2568" cy="1393"/>
            </a:xfrm>
            <a:prstGeom prst="rect">
              <a:avLst/>
            </a:prstGeom>
            <a:noFill/>
          </p:spPr>
          <p:txBody>
            <a:bodyPr wrap="square" lIns="0" tIns="48000" rIns="0" bIns="48000" rtlCol="0">
              <a:spAutoFit/>
            </a:bodyPr>
            <a:lstStyle/>
            <a:p>
              <a:pPr algn="ctr"/>
              <a:r>
                <a:rPr lang="zh-CN" altLang="en-US" sz="1200" dirty="0">
                  <a:solidFill>
                    <a:srgbClr val="FF0000"/>
                  </a:solidFill>
                  <a:latin typeface="微软雅黑" panose="020B0503020204020204" pitchFamily="34" charset="-122"/>
                  <a:ea typeface="微软雅黑" panose="020B0503020204020204" pitchFamily="34" charset="-122"/>
                </a:rPr>
                <a:t>多视角</a:t>
              </a:r>
            </a:p>
            <a:p>
              <a:pPr algn="ctr"/>
              <a:r>
                <a:rPr lang="zh-CN" altLang="en-US" sz="1200" dirty="0">
                  <a:solidFill>
                    <a:schemeClr val="tx1"/>
                  </a:solidFill>
                  <a:latin typeface="微软雅黑" panose="020B0503020204020204" pitchFamily="34" charset="-122"/>
                  <a:ea typeface="微软雅黑" panose="020B0503020204020204" pitchFamily="34" charset="-122"/>
                </a:rPr>
                <a:t>残缺深度图</a:t>
              </a:r>
            </a:p>
          </p:txBody>
        </p:sp>
        <p:sp>
          <p:nvSpPr>
            <p:cNvPr id="70" name="TextBox 6"/>
            <p:cNvSpPr txBox="1"/>
            <p:nvPr/>
          </p:nvSpPr>
          <p:spPr>
            <a:xfrm>
              <a:off x="10351" y="6196"/>
              <a:ext cx="2568" cy="1393"/>
            </a:xfrm>
            <a:prstGeom prst="rect">
              <a:avLst/>
            </a:prstGeom>
            <a:noFill/>
          </p:spPr>
          <p:txBody>
            <a:bodyPr wrap="square" lIns="0" tIns="48000" rIns="0" bIns="48000" rtlCol="0">
              <a:spAutoFit/>
            </a:bodyPr>
            <a:lstStyle/>
            <a:p>
              <a:pPr algn="ctr"/>
              <a:r>
                <a:rPr lang="zh-CN" altLang="en-US" sz="1200" dirty="0">
                  <a:solidFill>
                    <a:srgbClr val="FF0000"/>
                  </a:solidFill>
                  <a:latin typeface="微软雅黑" panose="020B0503020204020204" pitchFamily="34" charset="-122"/>
                  <a:ea typeface="微软雅黑" panose="020B0503020204020204" pitchFamily="34" charset="-122"/>
                </a:rPr>
                <a:t>多视角</a:t>
              </a:r>
              <a:endParaRPr lang="zh-CN" altLang="en-US" sz="1200" dirty="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补全深度图</a:t>
              </a:r>
            </a:p>
          </p:txBody>
        </p:sp>
        <p:sp>
          <p:nvSpPr>
            <p:cNvPr id="71" name="TextBox 6"/>
            <p:cNvSpPr txBox="1"/>
            <p:nvPr/>
          </p:nvSpPr>
          <p:spPr>
            <a:xfrm>
              <a:off x="13857" y="6185"/>
              <a:ext cx="2777" cy="1393"/>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输出</a:t>
              </a:r>
            </a:p>
            <a:p>
              <a:pPr algn="ctr"/>
              <a:r>
                <a:rPr lang="zh-CN" altLang="en-US" sz="1200" dirty="0">
                  <a:solidFill>
                    <a:schemeClr val="tx1"/>
                  </a:solidFill>
                  <a:latin typeface="微软雅黑" panose="020B0503020204020204" pitchFamily="34" charset="-122"/>
                  <a:ea typeface="微软雅黑" panose="020B0503020204020204" pitchFamily="34" charset="-122"/>
                </a:rPr>
                <a:t>补全场景点云</a:t>
              </a:r>
            </a:p>
          </p:txBody>
        </p:sp>
      </p:grpSp>
      <p:pic>
        <p:nvPicPr>
          <p:cNvPr id="4" name="图片 3"/>
          <p:cNvPicPr>
            <a:picLocks noChangeAspect="1"/>
          </p:cNvPicPr>
          <p:nvPr/>
        </p:nvPicPr>
        <p:blipFill>
          <a:blip r:embed="rId12"/>
          <a:stretch>
            <a:fillRect/>
          </a:stretch>
        </p:blipFill>
        <p:spPr>
          <a:xfrm>
            <a:off x="5476875" y="3601085"/>
            <a:ext cx="6315710" cy="2720340"/>
          </a:xfrm>
          <a:prstGeom prst="rect">
            <a:avLst/>
          </a:prstGeom>
        </p:spPr>
      </p:pic>
      <p:sp>
        <p:nvSpPr>
          <p:cNvPr id="6" name="文本框 5"/>
          <p:cNvSpPr txBox="1">
            <a:spLocks noChangeArrowheads="1"/>
          </p:cNvSpPr>
          <p:nvPr/>
        </p:nvSpPr>
        <p:spPr bwMode="auto">
          <a:xfrm>
            <a:off x="5466080" y="1962150"/>
            <a:ext cx="26574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方案流程</a:t>
            </a:r>
          </a:p>
        </p:txBody>
      </p:sp>
      <p:sp>
        <p:nvSpPr>
          <p:cNvPr id="10" name="KSO_Shape"/>
          <p:cNvSpPr/>
          <p:nvPr/>
        </p:nvSpPr>
        <p:spPr bwMode="auto">
          <a:xfrm>
            <a:off x="5788025" y="2005965"/>
            <a:ext cx="239395" cy="33528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72" name="矩形 71"/>
          <p:cNvSpPr/>
          <p:nvPr/>
        </p:nvSpPr>
        <p:spPr>
          <a:xfrm>
            <a:off x="155575" y="1829435"/>
            <a:ext cx="5231130" cy="217995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9" name="矩形 18"/>
          <p:cNvSpPr/>
          <p:nvPr/>
        </p:nvSpPr>
        <p:spPr>
          <a:xfrm>
            <a:off x="163830" y="4010025"/>
            <a:ext cx="5231130" cy="255714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29" name="矩形 28"/>
          <p:cNvSpPr/>
          <p:nvPr/>
        </p:nvSpPr>
        <p:spPr>
          <a:xfrm>
            <a:off x="5387340" y="1829435"/>
            <a:ext cx="6496050" cy="473773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01" name="文本框 100"/>
          <p:cNvSpPr txBox="1"/>
          <p:nvPr/>
        </p:nvSpPr>
        <p:spPr>
          <a:xfrm>
            <a:off x="5517515" y="2637155"/>
            <a:ext cx="6365875" cy="748030"/>
          </a:xfrm>
          <a:prstGeom prst="rect">
            <a:avLst/>
          </a:prstGeom>
          <a:noFill/>
          <a:ln w="9525">
            <a:noFill/>
          </a:ln>
        </p:spPr>
        <p:txBody>
          <a:bodyPr wrap="square">
            <a:spAutoFit/>
          </a:bodyPr>
          <a:lstStyle/>
          <a:p>
            <a:pPr algn="ctr" fontAlgn="auto">
              <a:lnSpc>
                <a:spcPts val="2560"/>
              </a:lnSpc>
              <a:buClrTx/>
              <a:buSzTx/>
              <a:buNone/>
            </a:pPr>
            <a:r>
              <a:rPr lang="zh-CN" altLang="en-US" sz="1800">
                <a:solidFill>
                  <a:srgbClr val="FF0000"/>
                </a:solidFill>
                <a:latin typeface="微软雅黑" panose="020B0503020204020204" pitchFamily="34" charset="-122"/>
                <a:ea typeface="微软雅黑" panose="020B0503020204020204" pitchFamily="34" charset="-122"/>
              </a:rPr>
              <a:t>设计思想：</a:t>
            </a:r>
            <a:r>
              <a:rPr lang="zh-CN" altLang="en-US" sz="1800">
                <a:latin typeface="微软雅黑" panose="020B0503020204020204" pitchFamily="34" charset="-122"/>
                <a:ea typeface="微软雅黑" panose="020B0503020204020204" pitchFamily="34" charset="-122"/>
              </a:rPr>
              <a:t>以体素补全作为视角引导，</a:t>
            </a:r>
          </a:p>
          <a:p>
            <a:pPr algn="ctr" fontAlgn="auto">
              <a:lnSpc>
                <a:spcPts val="2560"/>
              </a:lnSpc>
              <a:buClrTx/>
              <a:buSzTx/>
              <a:buNone/>
            </a:pPr>
            <a:r>
              <a:rPr lang="zh-CN" altLang="en-US" sz="1800">
                <a:latin typeface="微软雅黑" panose="020B0503020204020204" pitchFamily="34" charset="-122"/>
                <a:ea typeface="微软雅黑" panose="020B0503020204020204" pitchFamily="34" charset="-122"/>
              </a:rPr>
              <a:t>以深度图补全作为新增有效信息</a:t>
            </a:r>
          </a:p>
        </p:txBody>
      </p:sp>
      <p:sp>
        <p:nvSpPr>
          <p:cNvPr id="2" name="文本框 1"/>
          <p:cNvSpPr txBox="1"/>
          <p:nvPr/>
        </p:nvSpPr>
        <p:spPr>
          <a:xfrm>
            <a:off x="4505325" y="4010025"/>
            <a:ext cx="881380" cy="1106805"/>
          </a:xfrm>
          <a:prstGeom prst="rect">
            <a:avLst/>
          </a:prstGeom>
          <a:noFill/>
        </p:spPr>
        <p:txBody>
          <a:bodyPr wrap="square" rtlCol="0">
            <a:spAutoFit/>
          </a:bodyPr>
          <a:lstStyle/>
          <a:p>
            <a:r>
              <a:rPr lang="zh-CN" altLang="en-US" sz="6600" b="1">
                <a:solidFill>
                  <a:srgbClr val="FF0000"/>
                </a:solidFill>
              </a:rPr>
              <a:t>？</a:t>
            </a:r>
          </a:p>
        </p:txBody>
      </p:sp>
      <p:sp>
        <p:nvSpPr>
          <p:cNvPr id="3" name="KSO_Shape"/>
          <p:cNvSpPr/>
          <p:nvPr/>
        </p:nvSpPr>
        <p:spPr bwMode="auto">
          <a:xfrm>
            <a:off x="6197600" y="2642235"/>
            <a:ext cx="222885" cy="33655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sp>
        <p:nvSpPr>
          <p:cNvPr id="32" name="文本框 31"/>
          <p:cNvSpPr txBox="1"/>
          <p:nvPr/>
        </p:nvSpPr>
        <p:spPr>
          <a:xfrm>
            <a:off x="10019665" y="1939925"/>
            <a:ext cx="1593215" cy="583565"/>
          </a:xfrm>
          <a:prstGeom prst="rect">
            <a:avLst/>
          </a:prstGeom>
          <a:noFill/>
        </p:spPr>
        <p:txBody>
          <a:bodyPr wrap="square" rtlCol="0" anchor="t">
            <a:spAutoFit/>
          </a:bodyPr>
          <a:lstStyle/>
          <a:p>
            <a:r>
              <a:rPr lang="zh-CN" altLang="en-US" sz="1600">
                <a:latin typeface="微软雅黑" panose="020B0503020204020204" pitchFamily="34" charset="-122"/>
                <a:ea typeface="微软雅黑" panose="020B0503020204020204" pitchFamily="34" charset="-122"/>
              </a:rPr>
              <a:t>三维点云补全二维图像补全</a:t>
            </a:r>
          </a:p>
        </p:txBody>
      </p:sp>
      <p:sp>
        <p:nvSpPr>
          <p:cNvPr id="41" name="右弧形箭头 40"/>
          <p:cNvSpPr/>
          <p:nvPr/>
        </p:nvSpPr>
        <p:spPr>
          <a:xfrm>
            <a:off x="11470640" y="2053590"/>
            <a:ext cx="175260" cy="358775"/>
          </a:xfrm>
          <a:prstGeom prst="curvedLeftArrow">
            <a:avLst/>
          </a:prstGeom>
          <a:solidFill>
            <a:srgbClr val="90BD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271145" y="5236210"/>
            <a:ext cx="4934585" cy="9017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3.2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网络结构</a:t>
            </a:r>
          </a:p>
        </p:txBody>
      </p:sp>
      <p:cxnSp>
        <p:nvCxnSpPr>
          <p:cNvPr id="42" name="直接连接符 41"/>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
        <p:nvSpPr>
          <p:cNvPr id="45"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研究内容一</a:t>
            </a:r>
          </a:p>
        </p:txBody>
      </p:sp>
      <p:sp>
        <p:nvSpPr>
          <p:cNvPr id="46"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47"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48" name="组合 47"/>
          <p:cNvGrpSpPr/>
          <p:nvPr/>
        </p:nvGrpSpPr>
        <p:grpSpPr>
          <a:xfrm>
            <a:off x="374236" y="119271"/>
            <a:ext cx="2853562" cy="685608"/>
            <a:chOff x="1358264" y="5538038"/>
            <a:chExt cx="2796292" cy="685608"/>
          </a:xfrm>
        </p:grpSpPr>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5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5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52" name="直接连接符 51"/>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grpSp>
        <p:nvGrpSpPr>
          <p:cNvPr id="315" name="组合 314"/>
          <p:cNvGrpSpPr/>
          <p:nvPr/>
        </p:nvGrpSpPr>
        <p:grpSpPr>
          <a:xfrm>
            <a:off x="3224845" y="944450"/>
            <a:ext cx="8527444" cy="584390"/>
            <a:chOff x="3224845" y="944450"/>
            <a:chExt cx="8527444" cy="584390"/>
          </a:xfrm>
        </p:grpSpPr>
        <p:sp>
          <p:nvSpPr>
            <p:cNvPr id="316" name="矩形 315"/>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17"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视角选取模块</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79" name="右箭头 278"/>
          <p:cNvSpPr/>
          <p:nvPr/>
        </p:nvSpPr>
        <p:spPr>
          <a:xfrm>
            <a:off x="1524635" y="2958465"/>
            <a:ext cx="747395" cy="311150"/>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Cube 9"/>
          <p:cNvSpPr/>
          <p:nvPr/>
        </p:nvSpPr>
        <p:spPr>
          <a:xfrm>
            <a:off x="304165" y="2542540"/>
            <a:ext cx="1107958" cy="1074896"/>
          </a:xfrm>
          <a:prstGeom prst="cube">
            <a:avLst>
              <a:gd name="adj" fmla="val 34667"/>
            </a:avLst>
          </a:prstGeom>
          <a:blipFill rotWithShape="1">
            <a:blip r:embed="rId5"/>
            <a:stretch>
              <a:fillRect/>
            </a:stretch>
          </a:blipFill>
          <a:ln w="12700" cap="flat" cmpd="sng">
            <a:solidFill>
              <a:schemeClr val="tx1"/>
            </a:solidFill>
            <a:prstDash val="solid"/>
            <a:round/>
            <a:headEnd type="none" w="med" len="med"/>
            <a:tailEnd type="none" w="med" len="med"/>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spcBef>
                <a:spcPct val="20000"/>
              </a:spcBef>
              <a:buClr>
                <a:schemeClr val="hlink"/>
              </a:buClr>
              <a:buFont typeface="Wingdings" panose="05000000000000000000" pitchFamily="2" charset="2"/>
              <a:buChar char="v"/>
            </a:pPr>
            <a:endParaRPr lang="zh-CN" altLang="en-US" sz="3600" dirty="0">
              <a:latin typeface="Arial" panose="020B0604020202020204" pitchFamily="34" charset="0"/>
              <a:ea typeface="楷体_GB2312"/>
            </a:endParaRPr>
          </a:p>
        </p:txBody>
      </p:sp>
      <p:pic>
        <p:nvPicPr>
          <p:cNvPr id="9" name="图片 8"/>
          <p:cNvPicPr>
            <a:picLocks noChangeAspect="1"/>
          </p:cNvPicPr>
          <p:nvPr/>
        </p:nvPicPr>
        <p:blipFill>
          <a:blip r:embed="rId6">
            <a:alphaModFix amt="80000"/>
          </a:blip>
          <a:stretch>
            <a:fillRect/>
          </a:stretch>
        </p:blipFill>
        <p:spPr>
          <a:xfrm>
            <a:off x="2330450" y="2507615"/>
            <a:ext cx="1174750" cy="1186180"/>
          </a:xfrm>
          <a:prstGeom prst="rect">
            <a:avLst/>
          </a:prstGeom>
        </p:spPr>
      </p:pic>
      <p:pic>
        <p:nvPicPr>
          <p:cNvPr id="10" name="图片 9"/>
          <p:cNvPicPr>
            <a:picLocks noChangeAspect="1"/>
          </p:cNvPicPr>
          <p:nvPr/>
        </p:nvPicPr>
        <p:blipFill>
          <a:blip r:embed="rId7"/>
          <a:stretch>
            <a:fillRect/>
          </a:stretch>
        </p:blipFill>
        <p:spPr>
          <a:xfrm>
            <a:off x="1579880" y="2192020"/>
            <a:ext cx="750570" cy="712470"/>
          </a:xfrm>
          <a:prstGeom prst="rect">
            <a:avLst/>
          </a:prstGeom>
        </p:spPr>
      </p:pic>
      <p:sp>
        <p:nvSpPr>
          <p:cNvPr id="11" name="TextBox 6"/>
          <p:cNvSpPr txBox="1"/>
          <p:nvPr/>
        </p:nvSpPr>
        <p:spPr>
          <a:xfrm>
            <a:off x="1152525" y="3418840"/>
            <a:ext cx="1236980" cy="340995"/>
          </a:xfrm>
          <a:prstGeom prst="rect">
            <a:avLst/>
          </a:prstGeom>
          <a:noFill/>
        </p:spPr>
        <p:txBody>
          <a:bodyPr wrap="square" lIns="0" tIns="48000" rIns="0" bIns="48000" rtlCol="0">
            <a:spAutoFit/>
          </a:bodyPr>
          <a:lstStyle/>
          <a:p>
            <a:pPr algn="ctr"/>
            <a:r>
              <a:rPr lang="zh-CN" altLang="en-US" sz="1600" dirty="0">
                <a:latin typeface="微软雅黑" panose="020B0503020204020204" pitchFamily="34" charset="-122"/>
                <a:ea typeface="微软雅黑" panose="020B0503020204020204" pitchFamily="34" charset="-122"/>
              </a:rPr>
              <a:t>空间离散化</a:t>
            </a:r>
          </a:p>
        </p:txBody>
      </p:sp>
      <p:sp>
        <p:nvSpPr>
          <p:cNvPr id="37" name="矩形 36"/>
          <p:cNvSpPr/>
          <p:nvPr/>
        </p:nvSpPr>
        <p:spPr>
          <a:xfrm>
            <a:off x="155575" y="1680845"/>
            <a:ext cx="3434715" cy="243205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44" name="文本框 43"/>
          <p:cNvSpPr txBox="1"/>
          <p:nvPr/>
        </p:nvSpPr>
        <p:spPr>
          <a:xfrm>
            <a:off x="730885" y="1717040"/>
            <a:ext cx="2294255" cy="368300"/>
          </a:xfrm>
          <a:prstGeom prst="rect">
            <a:avLst/>
          </a:prstGeom>
          <a:noFill/>
        </p:spPr>
        <p:txBody>
          <a:bodyPr wrap="square" rtlCol="0" anchor="t">
            <a:spAutoFit/>
          </a:bodyPr>
          <a:lstStyle/>
          <a:p>
            <a:r>
              <a:rPr lang="zh-CN" altLang="en-US" b="1">
                <a:latin typeface="微软雅黑" panose="020B0503020204020204" pitchFamily="34" charset="-122"/>
                <a:ea typeface="微软雅黑" panose="020B0503020204020204" pitchFamily="34" charset="-122"/>
              </a:rPr>
              <a:t>初始点云转初始体素</a:t>
            </a:r>
          </a:p>
        </p:txBody>
      </p:sp>
      <p:sp>
        <p:nvSpPr>
          <p:cNvPr id="53" name="TextBox 6"/>
          <p:cNvSpPr txBox="1"/>
          <p:nvPr/>
        </p:nvSpPr>
        <p:spPr>
          <a:xfrm>
            <a:off x="920750" y="3759835"/>
            <a:ext cx="1649095" cy="279400"/>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体素范围</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点云包围盒</a:t>
            </a:r>
          </a:p>
        </p:txBody>
      </p:sp>
      <p:pic>
        <p:nvPicPr>
          <p:cNvPr id="54" name="图片 53" descr="SSCNET网络图"/>
          <p:cNvPicPr>
            <a:picLocks noChangeAspect="1"/>
          </p:cNvPicPr>
          <p:nvPr>
            <p:custDataLst>
              <p:tags r:id="rId1"/>
            </p:custDataLst>
          </p:nvPr>
        </p:nvPicPr>
        <p:blipFill>
          <a:blip r:embed="rId8"/>
          <a:srcRect l="21052" r="29352"/>
          <a:stretch>
            <a:fillRect/>
          </a:stretch>
        </p:blipFill>
        <p:spPr>
          <a:xfrm>
            <a:off x="4944110" y="2183765"/>
            <a:ext cx="3813175" cy="1297305"/>
          </a:xfrm>
          <a:prstGeom prst="rect">
            <a:avLst/>
          </a:prstGeom>
        </p:spPr>
      </p:pic>
      <p:sp>
        <p:nvSpPr>
          <p:cNvPr id="56" name="TextBox 6"/>
          <p:cNvSpPr txBox="1"/>
          <p:nvPr/>
        </p:nvSpPr>
        <p:spPr>
          <a:xfrm>
            <a:off x="6428105" y="3487420"/>
            <a:ext cx="1040130" cy="279400"/>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体素补全网络</a:t>
            </a:r>
          </a:p>
        </p:txBody>
      </p:sp>
      <p:sp>
        <p:nvSpPr>
          <p:cNvPr id="59" name="矩形 58"/>
          <p:cNvSpPr/>
          <p:nvPr/>
        </p:nvSpPr>
        <p:spPr>
          <a:xfrm>
            <a:off x="3764280" y="1680845"/>
            <a:ext cx="6155690" cy="243205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60" name="矩形 59"/>
          <p:cNvSpPr/>
          <p:nvPr/>
        </p:nvSpPr>
        <p:spPr>
          <a:xfrm>
            <a:off x="3764280" y="1671320"/>
            <a:ext cx="537210" cy="73723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r>
              <a:rPr lang="zh-CN" altLang="en-US" sz="1400" b="1">
                <a:solidFill>
                  <a:schemeClr val="accent1"/>
                </a:solidFill>
                <a:effectLst>
                  <a:outerShdw blurRad="38100" dist="25400" dir="5400000" algn="ctr" rotWithShape="0">
                    <a:srgbClr val="6E747A">
                      <a:alpha val="43000"/>
                    </a:srgbClr>
                  </a:outerShdw>
                </a:effectLst>
              </a:rPr>
              <a:t>步骤</a:t>
            </a:r>
          </a:p>
          <a:p>
            <a:pPr algn="ctr"/>
            <a:r>
              <a:rPr lang="en-US" altLang="zh-CN" sz="1400" b="1">
                <a:solidFill>
                  <a:schemeClr val="accent1"/>
                </a:solidFill>
                <a:effectLst>
                  <a:outerShdw blurRad="38100" dist="25400" dir="5400000" algn="ctr" rotWithShape="0">
                    <a:srgbClr val="6E747A">
                      <a:alpha val="43000"/>
                    </a:srgbClr>
                  </a:outerShdw>
                </a:effectLst>
              </a:rPr>
              <a:t>2</a:t>
            </a:r>
          </a:p>
        </p:txBody>
      </p:sp>
      <p:sp>
        <p:nvSpPr>
          <p:cNvPr id="61" name="文本框 60"/>
          <p:cNvSpPr txBox="1"/>
          <p:nvPr/>
        </p:nvSpPr>
        <p:spPr>
          <a:xfrm>
            <a:off x="4323080" y="1717040"/>
            <a:ext cx="2294255" cy="368300"/>
          </a:xfrm>
          <a:prstGeom prst="rect">
            <a:avLst/>
          </a:prstGeom>
          <a:noFill/>
        </p:spPr>
        <p:txBody>
          <a:bodyPr wrap="square" rtlCol="0" anchor="t">
            <a:spAutoFit/>
          </a:bodyPr>
          <a:lstStyle/>
          <a:p>
            <a:r>
              <a:rPr lang="zh-CN" altLang="en-US" b="1">
                <a:latin typeface="微软雅黑" panose="020B0503020204020204" pitchFamily="34" charset="-122"/>
                <a:ea typeface="微软雅黑" panose="020B0503020204020204" pitchFamily="34" charset="-122"/>
              </a:rPr>
              <a:t>初始体素到补全体素</a:t>
            </a:r>
          </a:p>
        </p:txBody>
      </p:sp>
      <p:sp>
        <p:nvSpPr>
          <p:cNvPr id="62" name="矩形 61"/>
          <p:cNvSpPr/>
          <p:nvPr/>
        </p:nvSpPr>
        <p:spPr>
          <a:xfrm>
            <a:off x="155575" y="4213225"/>
            <a:ext cx="11495405" cy="253301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63" name="矩形 62"/>
          <p:cNvSpPr/>
          <p:nvPr/>
        </p:nvSpPr>
        <p:spPr>
          <a:xfrm>
            <a:off x="147320" y="4210685"/>
            <a:ext cx="458470" cy="73723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r>
              <a:rPr lang="zh-CN" altLang="en-US" sz="1400" b="1">
                <a:solidFill>
                  <a:schemeClr val="accent1"/>
                </a:solidFill>
                <a:effectLst>
                  <a:outerShdw blurRad="38100" dist="25400" dir="5400000" algn="ctr" rotWithShape="0">
                    <a:srgbClr val="6E747A">
                      <a:alpha val="43000"/>
                    </a:srgbClr>
                  </a:outerShdw>
                </a:effectLst>
              </a:rPr>
              <a:t>步骤</a:t>
            </a:r>
            <a:r>
              <a:rPr lang="en-US" altLang="zh-CN" sz="1400" b="1">
                <a:solidFill>
                  <a:schemeClr val="accent1"/>
                </a:solidFill>
                <a:effectLst>
                  <a:outerShdw blurRad="38100" dist="25400" dir="5400000" algn="ctr" rotWithShape="0">
                    <a:srgbClr val="6E747A">
                      <a:alpha val="43000"/>
                    </a:srgbClr>
                  </a:outerShdw>
                </a:effectLst>
              </a:rPr>
              <a:t>3</a:t>
            </a:r>
          </a:p>
        </p:txBody>
      </p:sp>
      <p:sp>
        <p:nvSpPr>
          <p:cNvPr id="64" name="文本框 63"/>
          <p:cNvSpPr txBox="1"/>
          <p:nvPr/>
        </p:nvSpPr>
        <p:spPr>
          <a:xfrm>
            <a:off x="673100" y="4264660"/>
            <a:ext cx="2294255" cy="368300"/>
          </a:xfrm>
          <a:prstGeom prst="rect">
            <a:avLst/>
          </a:prstGeom>
          <a:noFill/>
        </p:spPr>
        <p:txBody>
          <a:bodyPr wrap="square" rtlCol="0" anchor="t">
            <a:spAutoFit/>
          </a:bodyPr>
          <a:lstStyle/>
          <a:p>
            <a:r>
              <a:rPr lang="zh-CN" altLang="en-US" b="1">
                <a:latin typeface="微软雅黑" panose="020B0503020204020204" pitchFamily="34" charset="-122"/>
                <a:ea typeface="微软雅黑" panose="020B0503020204020204" pitchFamily="34" charset="-122"/>
              </a:rPr>
              <a:t>缺失体素到相机位姿</a:t>
            </a:r>
          </a:p>
        </p:txBody>
      </p:sp>
      <p:grpSp>
        <p:nvGrpSpPr>
          <p:cNvPr id="65" name="组合 64"/>
          <p:cNvGrpSpPr/>
          <p:nvPr/>
        </p:nvGrpSpPr>
        <p:grpSpPr>
          <a:xfrm>
            <a:off x="5100320" y="4606925"/>
            <a:ext cx="6484620" cy="1707515"/>
            <a:chOff x="2043" y="2991"/>
            <a:chExt cx="13002" cy="3424"/>
          </a:xfrm>
        </p:grpSpPr>
        <p:pic>
          <p:nvPicPr>
            <p:cNvPr id="66" name="图片 65" descr="完整有监督视角选择"/>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3" y="2991"/>
              <a:ext cx="13002" cy="3424"/>
            </a:xfrm>
            <a:prstGeom prst="rect">
              <a:avLst/>
            </a:prstGeom>
          </p:spPr>
        </p:pic>
        <p:sp>
          <p:nvSpPr>
            <p:cNvPr id="67" name="TextBox 6"/>
            <p:cNvSpPr txBox="1"/>
            <p:nvPr/>
          </p:nvSpPr>
          <p:spPr>
            <a:xfrm>
              <a:off x="7995" y="3072"/>
              <a:ext cx="2568" cy="623"/>
            </a:xfrm>
            <a:prstGeom prst="rect">
              <a:avLst/>
            </a:prstGeom>
            <a:noFill/>
          </p:spPr>
          <p:txBody>
            <a:bodyPr wrap="square" lIns="0" tIns="48000" rIns="0" bIns="48000" rtlCol="0">
              <a:spAutoFit/>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编码器</a:t>
              </a:r>
              <a:r>
                <a:rPr lang="en-US" altLang="zh-CN" sz="1400" b="1" dirty="0">
                  <a:solidFill>
                    <a:schemeClr val="tx1"/>
                  </a:solidFill>
                  <a:latin typeface="微软雅黑" panose="020B0503020204020204" pitchFamily="34" charset="-122"/>
                  <a:ea typeface="微软雅黑" panose="020B0503020204020204" pitchFamily="34" charset="-122"/>
                </a:rPr>
                <a:t>-</a:t>
              </a:r>
              <a:r>
                <a:rPr lang="zh-CN" altLang="en-US" sz="1400" b="1" dirty="0">
                  <a:solidFill>
                    <a:schemeClr val="tx1"/>
                  </a:solidFill>
                  <a:latin typeface="微软雅黑" panose="020B0503020204020204" pitchFamily="34" charset="-122"/>
                  <a:ea typeface="微软雅黑" panose="020B0503020204020204" pitchFamily="34" charset="-122"/>
                </a:rPr>
                <a:t>解码器</a:t>
              </a:r>
            </a:p>
          </p:txBody>
        </p:sp>
      </p:grpSp>
      <p:grpSp>
        <p:nvGrpSpPr>
          <p:cNvPr id="69" name="组合 68"/>
          <p:cNvGrpSpPr/>
          <p:nvPr/>
        </p:nvGrpSpPr>
        <p:grpSpPr>
          <a:xfrm>
            <a:off x="10372725" y="2278380"/>
            <a:ext cx="1012825" cy="1736090"/>
            <a:chOff x="16035" y="6618"/>
            <a:chExt cx="2142" cy="3670"/>
          </a:xfrm>
        </p:grpSpPr>
        <p:sp>
          <p:nvSpPr>
            <p:cNvPr id="76" name="矩形: 圆角 34"/>
            <p:cNvSpPr/>
            <p:nvPr/>
          </p:nvSpPr>
          <p:spPr>
            <a:xfrm>
              <a:off x="16035" y="7622"/>
              <a:ext cx="2140" cy="72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t>三维映射图</a:t>
              </a:r>
            </a:p>
          </p:txBody>
        </p:sp>
        <p:sp>
          <p:nvSpPr>
            <p:cNvPr id="77" name="矩形: 圆角 35"/>
            <p:cNvSpPr/>
            <p:nvPr/>
          </p:nvSpPr>
          <p:spPr>
            <a:xfrm>
              <a:off x="16037" y="9562"/>
              <a:ext cx="2140" cy="72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t>视角优化</a:t>
              </a:r>
            </a:p>
          </p:txBody>
        </p:sp>
        <p:sp>
          <p:nvSpPr>
            <p:cNvPr id="78" name="矩形: 圆角 36"/>
            <p:cNvSpPr/>
            <p:nvPr/>
          </p:nvSpPr>
          <p:spPr>
            <a:xfrm>
              <a:off x="16036" y="8592"/>
              <a:ext cx="2140" cy="72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t>视角评分</a:t>
              </a:r>
            </a:p>
          </p:txBody>
        </p:sp>
        <p:cxnSp>
          <p:nvCxnSpPr>
            <p:cNvPr id="79" name="直接箭头连接符 78"/>
            <p:cNvCxnSpPr>
              <a:stCxn id="76" idx="2"/>
              <a:endCxn id="78" idx="0"/>
            </p:cNvCxnSpPr>
            <p:nvPr/>
          </p:nvCxnSpPr>
          <p:spPr>
            <a:xfrm>
              <a:off x="17105" y="8348"/>
              <a:ext cx="1" cy="244"/>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8" idx="2"/>
              <a:endCxn id="77" idx="0"/>
            </p:cNvCxnSpPr>
            <p:nvPr/>
          </p:nvCxnSpPr>
          <p:spPr>
            <a:xfrm>
              <a:off x="17106" y="9318"/>
              <a:ext cx="1" cy="244"/>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81" name="矩形: 圆角 39"/>
            <p:cNvSpPr/>
            <p:nvPr/>
          </p:nvSpPr>
          <p:spPr>
            <a:xfrm>
              <a:off x="16037" y="6618"/>
              <a:ext cx="2140" cy="72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200" b="1" dirty="0"/>
                <a:t>场景与视角</a:t>
              </a:r>
            </a:p>
          </p:txBody>
        </p:sp>
        <p:cxnSp>
          <p:nvCxnSpPr>
            <p:cNvPr id="82" name="直接箭头连接符 81"/>
            <p:cNvCxnSpPr>
              <a:stCxn id="81" idx="2"/>
              <a:endCxn id="76" idx="0"/>
            </p:cNvCxnSpPr>
            <p:nvPr/>
          </p:nvCxnSpPr>
          <p:spPr>
            <a:xfrm flipH="1">
              <a:off x="17105" y="7344"/>
              <a:ext cx="2" cy="278"/>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 name="立方体 1"/>
          <p:cNvSpPr/>
          <p:nvPr/>
        </p:nvSpPr>
        <p:spPr>
          <a:xfrm>
            <a:off x="4058920" y="2524125"/>
            <a:ext cx="666750" cy="6667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p:cNvCxnSpPr>
            <a:endCxn id="54" idx="1"/>
          </p:cNvCxnSpPr>
          <p:nvPr/>
        </p:nvCxnSpPr>
        <p:spPr>
          <a:xfrm>
            <a:off x="4735195" y="2825115"/>
            <a:ext cx="208915" cy="762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4" name="文本框 3"/>
          <p:cNvSpPr txBox="1"/>
          <p:nvPr/>
        </p:nvSpPr>
        <p:spPr>
          <a:xfrm>
            <a:off x="4546600" y="3042285"/>
            <a:ext cx="405765" cy="245110"/>
          </a:xfrm>
          <a:prstGeom prst="rect">
            <a:avLst/>
          </a:prstGeom>
          <a:noFill/>
        </p:spPr>
        <p:txBody>
          <a:bodyPr wrap="none" rtlCol="0" anchor="t">
            <a:spAutoFit/>
          </a:bodyPr>
          <a:lstStyle/>
          <a:p>
            <a:r>
              <a:rPr lang="en-US" altLang="zh-CN" sz="1000" dirty="0">
                <a:latin typeface="微软雅黑" panose="020B0503020204020204" pitchFamily="34" charset="-122"/>
                <a:ea typeface="微软雅黑" panose="020B0503020204020204" pitchFamily="34" charset="-122"/>
                <a:sym typeface="+mn-ea"/>
              </a:rPr>
              <a:t>240</a:t>
            </a:r>
          </a:p>
        </p:txBody>
      </p:sp>
      <p:sp>
        <p:nvSpPr>
          <p:cNvPr id="5" name="文本框 4"/>
          <p:cNvSpPr txBox="1"/>
          <p:nvPr/>
        </p:nvSpPr>
        <p:spPr>
          <a:xfrm>
            <a:off x="4104640" y="3154045"/>
            <a:ext cx="405765" cy="245110"/>
          </a:xfrm>
          <a:prstGeom prst="rect">
            <a:avLst/>
          </a:prstGeom>
          <a:noFill/>
        </p:spPr>
        <p:txBody>
          <a:bodyPr wrap="none" rtlCol="0" anchor="t">
            <a:spAutoFit/>
          </a:bodyPr>
          <a:lstStyle/>
          <a:p>
            <a:r>
              <a:rPr lang="en-US" altLang="zh-CN" sz="1000" dirty="0">
                <a:latin typeface="微软雅黑" panose="020B0503020204020204" pitchFamily="34" charset="-122"/>
                <a:ea typeface="微软雅黑" panose="020B0503020204020204" pitchFamily="34" charset="-122"/>
                <a:sym typeface="+mn-ea"/>
              </a:rPr>
              <a:t>240</a:t>
            </a:r>
          </a:p>
        </p:txBody>
      </p:sp>
      <p:sp>
        <p:nvSpPr>
          <p:cNvPr id="6" name="文本框 5"/>
          <p:cNvSpPr txBox="1"/>
          <p:nvPr/>
        </p:nvSpPr>
        <p:spPr>
          <a:xfrm>
            <a:off x="3706495" y="2780665"/>
            <a:ext cx="405765" cy="245110"/>
          </a:xfrm>
          <a:prstGeom prst="rect">
            <a:avLst/>
          </a:prstGeom>
          <a:noFill/>
        </p:spPr>
        <p:txBody>
          <a:bodyPr wrap="none" rtlCol="0" anchor="t">
            <a:spAutoFit/>
          </a:bodyPr>
          <a:lstStyle/>
          <a:p>
            <a:r>
              <a:rPr lang="en-US" altLang="zh-CN" sz="1000" dirty="0">
                <a:latin typeface="微软雅黑" panose="020B0503020204020204" pitchFamily="34" charset="-122"/>
                <a:ea typeface="微软雅黑" panose="020B0503020204020204" pitchFamily="34" charset="-122"/>
                <a:sym typeface="+mn-ea"/>
              </a:rPr>
              <a:t>144</a:t>
            </a:r>
          </a:p>
        </p:txBody>
      </p:sp>
      <p:sp>
        <p:nvSpPr>
          <p:cNvPr id="19" name="立方体 18"/>
          <p:cNvSpPr/>
          <p:nvPr/>
        </p:nvSpPr>
        <p:spPr>
          <a:xfrm>
            <a:off x="8987155" y="2519680"/>
            <a:ext cx="666750" cy="6667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flipV="1">
            <a:off x="8749030" y="2825115"/>
            <a:ext cx="211455" cy="762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21" name="文本框 20"/>
          <p:cNvSpPr txBox="1"/>
          <p:nvPr/>
        </p:nvSpPr>
        <p:spPr>
          <a:xfrm>
            <a:off x="9466580" y="3037840"/>
            <a:ext cx="331470" cy="245110"/>
          </a:xfrm>
          <a:prstGeom prst="rect">
            <a:avLst/>
          </a:prstGeom>
          <a:noFill/>
        </p:spPr>
        <p:txBody>
          <a:bodyPr wrap="none" rtlCol="0" anchor="t">
            <a:spAutoFit/>
          </a:bodyPr>
          <a:lstStyle/>
          <a:p>
            <a:r>
              <a:rPr lang="en-US" altLang="zh-CN" sz="1000" dirty="0">
                <a:latin typeface="微软雅黑" panose="020B0503020204020204" pitchFamily="34" charset="-122"/>
                <a:ea typeface="微软雅黑" panose="020B0503020204020204" pitchFamily="34" charset="-122"/>
                <a:sym typeface="+mn-ea"/>
              </a:rPr>
              <a:t>60</a:t>
            </a:r>
          </a:p>
        </p:txBody>
      </p:sp>
      <p:sp>
        <p:nvSpPr>
          <p:cNvPr id="23" name="文本框 22"/>
          <p:cNvSpPr txBox="1"/>
          <p:nvPr/>
        </p:nvSpPr>
        <p:spPr>
          <a:xfrm>
            <a:off x="9053830" y="3149600"/>
            <a:ext cx="331470" cy="245110"/>
          </a:xfrm>
          <a:prstGeom prst="rect">
            <a:avLst/>
          </a:prstGeom>
          <a:noFill/>
        </p:spPr>
        <p:txBody>
          <a:bodyPr wrap="none" rtlCol="0" anchor="t">
            <a:spAutoFit/>
          </a:bodyPr>
          <a:lstStyle/>
          <a:p>
            <a:r>
              <a:rPr lang="en-US" altLang="zh-CN" sz="1000" dirty="0">
                <a:latin typeface="微软雅黑" panose="020B0503020204020204" pitchFamily="34" charset="-122"/>
                <a:ea typeface="微软雅黑" panose="020B0503020204020204" pitchFamily="34" charset="-122"/>
                <a:sym typeface="+mn-ea"/>
              </a:rPr>
              <a:t>60</a:t>
            </a:r>
          </a:p>
        </p:txBody>
      </p:sp>
      <p:sp>
        <p:nvSpPr>
          <p:cNvPr id="25" name="文本框 24"/>
          <p:cNvSpPr txBox="1"/>
          <p:nvPr/>
        </p:nvSpPr>
        <p:spPr>
          <a:xfrm>
            <a:off x="9587865" y="2721610"/>
            <a:ext cx="331470" cy="245110"/>
          </a:xfrm>
          <a:prstGeom prst="rect">
            <a:avLst/>
          </a:prstGeom>
          <a:noFill/>
        </p:spPr>
        <p:txBody>
          <a:bodyPr wrap="none" rtlCol="0" anchor="t">
            <a:spAutoFit/>
          </a:bodyPr>
          <a:lstStyle/>
          <a:p>
            <a:r>
              <a:rPr lang="en-US" altLang="zh-CN" sz="1000" dirty="0">
                <a:latin typeface="微软雅黑" panose="020B0503020204020204" pitchFamily="34" charset="-122"/>
                <a:ea typeface="微软雅黑" panose="020B0503020204020204" pitchFamily="34" charset="-122"/>
                <a:sym typeface="+mn-ea"/>
              </a:rPr>
              <a:t>36</a:t>
            </a:r>
          </a:p>
        </p:txBody>
      </p:sp>
      <p:sp>
        <p:nvSpPr>
          <p:cNvPr id="30" name="矩形 29"/>
          <p:cNvSpPr/>
          <p:nvPr/>
        </p:nvSpPr>
        <p:spPr>
          <a:xfrm>
            <a:off x="10104120" y="1680845"/>
            <a:ext cx="1546860" cy="243205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32" name="文本框 31"/>
          <p:cNvSpPr txBox="1"/>
          <p:nvPr/>
        </p:nvSpPr>
        <p:spPr>
          <a:xfrm>
            <a:off x="10412730" y="1708785"/>
            <a:ext cx="1210310" cy="521970"/>
          </a:xfrm>
          <a:prstGeom prst="rect">
            <a:avLst/>
          </a:prstGeom>
          <a:noFill/>
        </p:spPr>
        <p:txBody>
          <a:bodyPr wrap="square" rtlCol="0" anchor="t">
            <a:spAutoFit/>
          </a:bodyPr>
          <a:lstStyle/>
          <a:p>
            <a:r>
              <a:rPr lang="zh-CN" altLang="en-US" sz="1400"/>
              <a:t>组合优化</a:t>
            </a:r>
          </a:p>
          <a:p>
            <a:r>
              <a:rPr lang="zh-CN" altLang="en-US" sz="1400"/>
              <a:t>连续优化</a:t>
            </a:r>
          </a:p>
        </p:txBody>
      </p:sp>
      <p:sp>
        <p:nvSpPr>
          <p:cNvPr id="36" name="TextBox 6"/>
          <p:cNvSpPr txBox="1"/>
          <p:nvPr/>
        </p:nvSpPr>
        <p:spPr>
          <a:xfrm>
            <a:off x="8067040" y="6198870"/>
            <a:ext cx="1510665" cy="279400"/>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视角生成与优化网络</a:t>
            </a:r>
          </a:p>
        </p:txBody>
      </p:sp>
      <p:sp>
        <p:nvSpPr>
          <p:cNvPr id="38" name="TextBox 6"/>
          <p:cNvSpPr txBox="1"/>
          <p:nvPr/>
        </p:nvSpPr>
        <p:spPr>
          <a:xfrm>
            <a:off x="7238365" y="1766570"/>
            <a:ext cx="2636520" cy="279400"/>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补全体素</a:t>
            </a:r>
            <a:r>
              <a:rPr lang="en-US" altLang="zh-CN" sz="1200" dirty="0">
                <a:latin typeface="微软雅黑" panose="020B0503020204020204" pitchFamily="34" charset="-122"/>
                <a:ea typeface="微软雅黑" panose="020B0503020204020204" pitchFamily="34" charset="-122"/>
              </a:rPr>
              <a:t> - </a:t>
            </a:r>
            <a:r>
              <a:rPr lang="zh-CN" altLang="en-US" sz="1200" dirty="0">
                <a:latin typeface="微软雅黑" panose="020B0503020204020204" pitchFamily="34" charset="-122"/>
                <a:ea typeface="微软雅黑" panose="020B0503020204020204" pitchFamily="34" charset="-122"/>
              </a:rPr>
              <a:t>初始体素</a:t>
            </a:r>
            <a:r>
              <a:rPr lang="en-US" altLang="zh-CN" sz="1200" dirty="0">
                <a:latin typeface="微软雅黑" panose="020B0503020204020204" pitchFamily="34" charset="-122"/>
                <a:ea typeface="微软雅黑" panose="020B0503020204020204" pitchFamily="34" charset="-122"/>
              </a:rPr>
              <a:t> = </a:t>
            </a:r>
            <a:r>
              <a:rPr lang="zh-CN" altLang="en-US" sz="1200" dirty="0">
                <a:latin typeface="微软雅黑" panose="020B0503020204020204" pitchFamily="34" charset="-122"/>
                <a:ea typeface="微软雅黑" panose="020B0503020204020204" pitchFamily="34" charset="-122"/>
              </a:rPr>
              <a:t>缺失体素</a:t>
            </a:r>
          </a:p>
        </p:txBody>
      </p:sp>
      <p:sp>
        <p:nvSpPr>
          <p:cNvPr id="39" name="KSO_Shape"/>
          <p:cNvSpPr/>
          <p:nvPr/>
        </p:nvSpPr>
        <p:spPr bwMode="auto">
          <a:xfrm>
            <a:off x="7134860" y="1741805"/>
            <a:ext cx="222885" cy="33655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sp>
        <p:nvSpPr>
          <p:cNvPr id="41" name="右弧形箭头 40"/>
          <p:cNvSpPr/>
          <p:nvPr/>
        </p:nvSpPr>
        <p:spPr>
          <a:xfrm>
            <a:off x="11307445" y="1781175"/>
            <a:ext cx="175260" cy="358775"/>
          </a:xfrm>
          <a:prstGeom prst="curvedLeftArrow">
            <a:avLst/>
          </a:prstGeom>
          <a:solidFill>
            <a:srgbClr val="90BD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70" name="图片 69" descr="评分函数"/>
          <p:cNvPicPr>
            <a:picLocks noChangeAspect="1"/>
          </p:cNvPicPr>
          <p:nvPr/>
        </p:nvPicPr>
        <p:blipFill>
          <a:blip r:embed="rId11"/>
          <a:stretch>
            <a:fillRect/>
          </a:stretch>
        </p:blipFill>
        <p:spPr>
          <a:xfrm>
            <a:off x="1399540" y="5494655"/>
            <a:ext cx="3806190" cy="324485"/>
          </a:xfrm>
          <a:prstGeom prst="rect">
            <a:avLst/>
          </a:prstGeom>
        </p:spPr>
      </p:pic>
      <p:pic>
        <p:nvPicPr>
          <p:cNvPr id="71" name="图片 70" descr="相机位姿优化"/>
          <p:cNvPicPr>
            <a:picLocks noChangeAspect="1"/>
          </p:cNvPicPr>
          <p:nvPr/>
        </p:nvPicPr>
        <p:blipFill>
          <a:blip r:embed="rId12"/>
          <a:stretch>
            <a:fillRect/>
          </a:stretch>
        </p:blipFill>
        <p:spPr>
          <a:xfrm>
            <a:off x="1316990" y="5794375"/>
            <a:ext cx="2439035" cy="392430"/>
          </a:xfrm>
          <a:prstGeom prst="rect">
            <a:avLst/>
          </a:prstGeom>
        </p:spPr>
      </p:pic>
      <p:sp>
        <p:nvSpPr>
          <p:cNvPr id="72" name="文本框 67"/>
          <p:cNvSpPr txBox="1"/>
          <p:nvPr/>
        </p:nvSpPr>
        <p:spPr>
          <a:xfrm>
            <a:off x="279400" y="5506720"/>
            <a:ext cx="1022985"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8290" indent="-575945"/>
            <a:r>
              <a:rPr lang="zh-CN" altLang="en-US" sz="1400" dirty="0">
                <a:latin typeface="微软雅黑" panose="020B0503020204020204" pitchFamily="34" charset="-122"/>
                <a:ea typeface="微软雅黑" panose="020B0503020204020204" pitchFamily="34" charset="-122"/>
              </a:rPr>
              <a:t>评分函数</a:t>
            </a:r>
          </a:p>
        </p:txBody>
      </p:sp>
      <p:sp>
        <p:nvSpPr>
          <p:cNvPr id="73" name="文本框 67"/>
          <p:cNvSpPr txBox="1"/>
          <p:nvPr/>
        </p:nvSpPr>
        <p:spPr>
          <a:xfrm>
            <a:off x="279400" y="5815330"/>
            <a:ext cx="1094105"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8290" indent="-575945"/>
            <a:r>
              <a:rPr lang="zh-CN" altLang="en-US" sz="1400" dirty="0">
                <a:latin typeface="微软雅黑" panose="020B0503020204020204" pitchFamily="34" charset="-122"/>
                <a:ea typeface="微软雅黑" panose="020B0503020204020204" pitchFamily="34" charset="-122"/>
              </a:rPr>
              <a:t>优化过程</a:t>
            </a:r>
          </a:p>
        </p:txBody>
      </p:sp>
      <p:pic>
        <p:nvPicPr>
          <p:cNvPr id="74" name="图片 73" descr="三维映射图"/>
          <p:cNvPicPr>
            <a:picLocks noChangeAspect="1"/>
          </p:cNvPicPr>
          <p:nvPr/>
        </p:nvPicPr>
        <p:blipFill>
          <a:blip r:embed="rId13"/>
          <a:stretch>
            <a:fillRect/>
          </a:stretch>
        </p:blipFill>
        <p:spPr>
          <a:xfrm>
            <a:off x="1400810" y="5209540"/>
            <a:ext cx="2100580" cy="306705"/>
          </a:xfrm>
          <a:prstGeom prst="rect">
            <a:avLst/>
          </a:prstGeom>
        </p:spPr>
      </p:pic>
      <p:sp>
        <p:nvSpPr>
          <p:cNvPr id="75" name="文本框 67"/>
          <p:cNvSpPr txBox="1"/>
          <p:nvPr/>
        </p:nvSpPr>
        <p:spPr>
          <a:xfrm>
            <a:off x="295910" y="5211445"/>
            <a:ext cx="1085850"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8290" indent="-575945"/>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三维映射图</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3" name="TextBox 6"/>
          <p:cNvSpPr txBox="1"/>
          <p:nvPr/>
        </p:nvSpPr>
        <p:spPr>
          <a:xfrm>
            <a:off x="7192010" y="5661909"/>
            <a:ext cx="1630727" cy="279400"/>
          </a:xfrm>
          <a:prstGeom prst="rect">
            <a:avLst/>
          </a:prstGeom>
          <a:noFill/>
        </p:spPr>
        <p:txBody>
          <a:bodyPr wrap="square" lIns="0" tIns="48000" rIns="0" bIns="48000" rtlCol="0">
            <a:spAutoFit/>
          </a:bodyPr>
          <a:lstStyle/>
          <a:p>
            <a:pPr algn="ctr"/>
            <a:r>
              <a:rPr lang="zh-CN" sz="1200" b="1" dirty="0">
                <a:latin typeface="微软雅黑" panose="020B0503020204020204" pitchFamily="34" charset="-122"/>
                <a:ea typeface="微软雅黑" panose="020B0503020204020204" pitchFamily="34" charset="-122"/>
              </a:rPr>
              <a:t>三维卷积层</a:t>
            </a:r>
            <a:r>
              <a:rPr lang="en-US" altLang="zh-CN" sz="1200" b="1" dirty="0">
                <a:latin typeface="微软雅黑" panose="020B0503020204020204" pitchFamily="34" charset="-122"/>
                <a:ea typeface="微软雅黑" panose="020B0503020204020204" pitchFamily="34" charset="-122"/>
              </a:rPr>
              <a:t>*6</a:t>
            </a:r>
          </a:p>
        </p:txBody>
      </p:sp>
      <p:sp>
        <p:nvSpPr>
          <p:cNvPr id="14" name="TextBox 6"/>
          <p:cNvSpPr txBox="1"/>
          <p:nvPr/>
        </p:nvSpPr>
        <p:spPr>
          <a:xfrm>
            <a:off x="7962265" y="5385684"/>
            <a:ext cx="1630727" cy="279400"/>
          </a:xfrm>
          <a:prstGeom prst="rect">
            <a:avLst/>
          </a:prstGeom>
          <a:noFill/>
        </p:spPr>
        <p:txBody>
          <a:bodyPr wrap="square" lIns="0" tIns="48000" rIns="0" bIns="48000" rtlCol="0">
            <a:spAutoFit/>
          </a:bodyPr>
          <a:lstStyle/>
          <a:p>
            <a:pPr algn="ctr"/>
            <a:r>
              <a:rPr lang="zh-CN" sz="1200" b="1" dirty="0">
                <a:latin typeface="微软雅黑" panose="020B0503020204020204" pitchFamily="34" charset="-122"/>
                <a:ea typeface="微软雅黑" panose="020B0503020204020204" pitchFamily="34" charset="-122"/>
              </a:rPr>
              <a:t>全连接层</a:t>
            </a:r>
            <a:r>
              <a:rPr lang="en-US" altLang="zh-CN" sz="1200" b="1" dirty="0">
                <a:latin typeface="微软雅黑" panose="020B0503020204020204" pitchFamily="34" charset="-122"/>
                <a:ea typeface="微软雅黑" panose="020B0503020204020204" pitchFamily="34" charset="-122"/>
              </a:rPr>
              <a:t>*3</a:t>
            </a:r>
          </a:p>
        </p:txBody>
      </p:sp>
      <p:sp>
        <p:nvSpPr>
          <p:cNvPr id="15" name="TextBox 6"/>
          <p:cNvSpPr txBox="1"/>
          <p:nvPr/>
        </p:nvSpPr>
        <p:spPr>
          <a:xfrm>
            <a:off x="8630920" y="5670164"/>
            <a:ext cx="1630727" cy="279400"/>
          </a:xfrm>
          <a:prstGeom prst="rect">
            <a:avLst/>
          </a:prstGeom>
          <a:noFill/>
        </p:spPr>
        <p:txBody>
          <a:bodyPr wrap="square" lIns="0" tIns="48000" rIns="0" bIns="48000" rtlCol="0">
            <a:spAutoFit/>
          </a:bodyPr>
          <a:lstStyle/>
          <a:p>
            <a:pPr algn="ctr"/>
            <a:r>
              <a:rPr lang="zh-CN" sz="1200" b="1" dirty="0">
                <a:latin typeface="微软雅黑" panose="020B0503020204020204" pitchFamily="34" charset="-122"/>
                <a:ea typeface="微软雅黑" panose="020B0503020204020204" pitchFamily="34" charset="-122"/>
              </a:rPr>
              <a:t>三维反卷积层</a:t>
            </a:r>
            <a:r>
              <a:rPr lang="en-US" altLang="zh-CN" sz="1200" b="1" dirty="0">
                <a:latin typeface="微软雅黑" panose="020B0503020204020204" pitchFamily="34" charset="-122"/>
                <a:ea typeface="微软雅黑" panose="020B0503020204020204" pitchFamily="34" charset="-122"/>
              </a:rPr>
              <a:t>*6</a:t>
            </a:r>
          </a:p>
        </p:txBody>
      </p:sp>
      <p:sp>
        <p:nvSpPr>
          <p:cNvPr id="8" name="文本框 7"/>
          <p:cNvSpPr txBox="1"/>
          <p:nvPr/>
        </p:nvSpPr>
        <p:spPr>
          <a:xfrm>
            <a:off x="3826510" y="3617595"/>
            <a:ext cx="2026285" cy="460375"/>
          </a:xfrm>
          <a:prstGeom prst="rect">
            <a:avLst/>
          </a:prstGeom>
          <a:noFill/>
        </p:spPr>
        <p:txBody>
          <a:bodyPr wrap="square" rtlCol="0">
            <a:spAutoFit/>
          </a:bodyPr>
          <a:lstStyle/>
          <a:p>
            <a:r>
              <a:rPr lang="en-US" sz="1200" i="1">
                <a:latin typeface="Times New Roman" panose="02020603050405020304" pitchFamily="18" charset="0"/>
                <a:ea typeface="宋体" panose="02010600030101010101" pitchFamily="2" charset="-122"/>
                <a:sym typeface="+mn-ea"/>
              </a:rPr>
              <a:t>G</a:t>
            </a:r>
            <a:r>
              <a:rPr lang="en-US" sz="1200" baseline="-25000">
                <a:latin typeface="Times New Roman" panose="02020603050405020304" pitchFamily="18" charset="0"/>
                <a:ea typeface="宋体" panose="02010600030101010101" pitchFamily="2" charset="-122"/>
                <a:sym typeface="+mn-ea"/>
              </a:rPr>
              <a:t>S</a:t>
            </a:r>
            <a:r>
              <a:rPr lang="zh-CN" altLang="en-US" sz="1200"/>
              <a:t>：</a:t>
            </a:r>
            <a:r>
              <a:rPr lang="zh-CN" altLang="en-US" sz="1200" dirty="0">
                <a:latin typeface="微软雅黑" panose="020B0503020204020204" pitchFamily="34" charset="-122"/>
                <a:ea typeface="微软雅黑" panose="020B0503020204020204" pitchFamily="34" charset="-122"/>
                <a:sym typeface="+mn-ea"/>
              </a:rPr>
              <a:t>每个粗糙三维立方体网格内缺失小体素块的数量</a:t>
            </a:r>
            <a:endParaRPr lang="zh-CN" altLang="en-US" sz="12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8121650" y="3617595"/>
            <a:ext cx="1744980" cy="460375"/>
          </a:xfrm>
          <a:prstGeom prst="rect">
            <a:avLst/>
          </a:prstGeom>
          <a:noFill/>
        </p:spPr>
        <p:txBody>
          <a:bodyPr wrap="square" rtlCol="0">
            <a:spAutoFit/>
          </a:bodyPr>
          <a:lstStyle/>
          <a:p>
            <a:r>
              <a:rPr lang="en-US" sz="1200" i="1">
                <a:latin typeface="Times New Roman" panose="02020603050405020304" pitchFamily="18" charset="0"/>
                <a:ea typeface="宋体" panose="02010600030101010101" pitchFamily="2" charset="-122"/>
                <a:sym typeface="+mn-ea"/>
              </a:rPr>
              <a:t>M</a:t>
            </a:r>
            <a:r>
              <a:rPr lang="en-US" sz="1200" baseline="-25000">
                <a:latin typeface="Times New Roman" panose="02020603050405020304" pitchFamily="18" charset="0"/>
                <a:ea typeface="宋体" panose="02010600030101010101" pitchFamily="2" charset="-122"/>
                <a:sym typeface="+mn-ea"/>
              </a:rPr>
              <a:t>S</a:t>
            </a:r>
            <a:r>
              <a:rPr lang="zh-CN" altLang="en-US" sz="1200"/>
              <a:t>：</a:t>
            </a:r>
            <a:r>
              <a:rPr lang="zh-CN" altLang="en-US" sz="1200" dirty="0">
                <a:latin typeface="微软雅黑" panose="020B0503020204020204" pitchFamily="34" charset="-122"/>
                <a:ea typeface="微软雅黑" panose="020B0503020204020204" pitchFamily="34" charset="-122"/>
                <a:sym typeface="+mn-ea"/>
              </a:rPr>
              <a:t>每个粗糙三维立方体网格的空间占据情况</a:t>
            </a:r>
            <a:endParaRPr lang="zh-CN" altLang="en-US" sz="12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80085" y="4622800"/>
            <a:ext cx="4214495" cy="521970"/>
          </a:xfrm>
          <a:prstGeom prst="rect">
            <a:avLst/>
          </a:prstGeom>
          <a:noFill/>
        </p:spPr>
        <p:txBody>
          <a:bodyPr wrap="square" rtlCol="0">
            <a:spAutoFit/>
          </a:bodyPr>
          <a:lstStyle/>
          <a:p>
            <a:r>
              <a:rPr lang="en-US" sz="1400" i="1">
                <a:latin typeface="Times New Roman" panose="02020603050405020304" pitchFamily="18" charset="0"/>
                <a:ea typeface="宋体" panose="02010600030101010101" pitchFamily="2" charset="-122"/>
                <a:sym typeface="+mn-ea"/>
              </a:rPr>
              <a:t>P</a:t>
            </a:r>
            <a:r>
              <a:rPr lang="en-US" sz="1400" baseline="-25000">
                <a:latin typeface="Times New Roman" panose="02020603050405020304" pitchFamily="18" charset="0"/>
                <a:ea typeface="宋体" panose="02010600030101010101" pitchFamily="2" charset="-122"/>
                <a:sym typeface="+mn-ea"/>
              </a:rPr>
              <a:t>C</a:t>
            </a:r>
            <a:r>
              <a:rPr lang="zh-CN" altLang="en-US" sz="1400"/>
              <a:t>：</a:t>
            </a:r>
            <a:r>
              <a:rPr lang="zh-CN" altLang="en-US" sz="1400" dirty="0">
                <a:latin typeface="微软雅黑" panose="020B0503020204020204" pitchFamily="34" charset="-122"/>
                <a:ea typeface="微软雅黑" panose="020B0503020204020204" pitchFamily="34" charset="-122"/>
                <a:sym typeface="+mn-ea"/>
              </a:rPr>
              <a:t>相机位姿编码（每个网格到相机</a:t>
            </a:r>
            <a:r>
              <a:rPr lang="en-US" sz="1400" i="1">
                <a:latin typeface="Times New Roman" panose="02020603050405020304" pitchFamily="18" charset="0"/>
                <a:ea typeface="宋体" panose="02010600030101010101" pitchFamily="2" charset="-122"/>
                <a:sym typeface="+mn-ea"/>
              </a:rPr>
              <a:t>C</a:t>
            </a:r>
            <a:r>
              <a:rPr lang="en-US" sz="1400" i="1" baseline="-25000">
                <a:latin typeface="Times New Roman" panose="02020603050405020304" pitchFamily="18" charset="0"/>
                <a:ea typeface="宋体" panose="02010600030101010101" pitchFamily="2" charset="-122"/>
                <a:sym typeface="+mn-ea"/>
              </a:rPr>
              <a:t>i </a:t>
            </a:r>
            <a:r>
              <a:rPr lang="zh-CN" altLang="en-US" sz="1400" dirty="0">
                <a:latin typeface="微软雅黑" panose="020B0503020204020204" pitchFamily="34" charset="-122"/>
                <a:ea typeface="微软雅黑" panose="020B0503020204020204" pitchFamily="34" charset="-122"/>
                <a:sym typeface="+mn-ea"/>
              </a:rPr>
              <a:t>的相对位置，每个网格在世界坐标系下的绝对位置）</a:t>
            </a:r>
          </a:p>
        </p:txBody>
      </p:sp>
      <p:sp>
        <p:nvSpPr>
          <p:cNvPr id="28" name="文本框 27"/>
          <p:cNvSpPr txBox="1"/>
          <p:nvPr/>
        </p:nvSpPr>
        <p:spPr>
          <a:xfrm>
            <a:off x="271145" y="6205855"/>
            <a:ext cx="5389880" cy="52197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相机位姿：连续优化，先固定视角数量再从相机初始态进行优化</a:t>
            </a:r>
          </a:p>
          <a:p>
            <a:r>
              <a:rPr lang="zh-CN" altLang="en-US" sz="1400" dirty="0">
                <a:latin typeface="微软雅黑" panose="020B0503020204020204" pitchFamily="34" charset="-122"/>
                <a:ea typeface="微软雅黑" panose="020B0503020204020204" pitchFamily="34" charset="-122"/>
              </a:rPr>
              <a:t>相机数量：离散优化，二分法确定</a:t>
            </a:r>
            <a:r>
              <a:rPr lang="zh-CN" altLang="en-US" sz="1400" dirty="0">
                <a:latin typeface="微软雅黑" panose="020B0503020204020204" pitchFamily="34" charset="-122"/>
                <a:ea typeface="微软雅黑" panose="020B0503020204020204" pitchFamily="34" charset="-122"/>
                <a:sym typeface="+mn-ea"/>
              </a:rPr>
              <a:t>覆盖率大于</a:t>
            </a:r>
            <a:r>
              <a:rPr lang="en-US" altLang="zh-CN" sz="1400" dirty="0">
                <a:latin typeface="微软雅黑" panose="020B0503020204020204" pitchFamily="34" charset="-122"/>
                <a:ea typeface="微软雅黑" panose="020B0503020204020204" pitchFamily="34" charset="-122"/>
                <a:sym typeface="+mn-ea"/>
              </a:rPr>
              <a:t>90%</a:t>
            </a:r>
            <a:r>
              <a:rPr lang="zh-CN" altLang="en-US" sz="1400" dirty="0">
                <a:latin typeface="微软雅黑" panose="020B0503020204020204" pitchFamily="34" charset="-122"/>
                <a:ea typeface="微软雅黑" panose="020B0503020204020204" pitchFamily="34" charset="-122"/>
                <a:sym typeface="+mn-ea"/>
              </a:rPr>
              <a:t>的最小视角数量</a:t>
            </a:r>
            <a:endParaRPr lang="zh-CN" altLang="en-US" sz="1400" dirty="0">
              <a:latin typeface="微软雅黑" panose="020B0503020204020204" pitchFamily="34" charset="-122"/>
              <a:ea typeface="微软雅黑" panose="020B0503020204020204" pitchFamily="34" charset="-122"/>
            </a:endParaRPr>
          </a:p>
        </p:txBody>
      </p:sp>
      <p:sp>
        <p:nvSpPr>
          <p:cNvPr id="26" name="矩形 25"/>
          <p:cNvSpPr/>
          <p:nvPr/>
        </p:nvSpPr>
        <p:spPr>
          <a:xfrm>
            <a:off x="155575" y="1680845"/>
            <a:ext cx="537210" cy="73723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r>
              <a:rPr lang="zh-CN" altLang="en-US" sz="1400" b="1">
                <a:solidFill>
                  <a:schemeClr val="accent1"/>
                </a:solidFill>
                <a:effectLst>
                  <a:outerShdw blurRad="38100" dist="25400" dir="5400000" algn="ctr" rotWithShape="0">
                    <a:srgbClr val="6E747A">
                      <a:alpha val="43000"/>
                    </a:srgbClr>
                  </a:outerShdw>
                </a:effectLst>
              </a:rPr>
              <a:t>步骤</a:t>
            </a:r>
          </a:p>
          <a:p>
            <a:pPr algn="ctr"/>
            <a:r>
              <a:rPr lang="en-US" altLang="zh-CN" sz="1400" b="1">
                <a:solidFill>
                  <a:schemeClr val="accent1"/>
                </a:solidFill>
                <a:effectLst>
                  <a:outerShdw blurRad="38100" dist="25400" dir="5400000" algn="ctr" rotWithShape="0">
                    <a:srgbClr val="6E747A">
                      <a:alpha val="43000"/>
                    </a:srgbClr>
                  </a:outerShdw>
                </a:effectLst>
              </a:rPr>
              <a:t>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3.2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网络结构</a:t>
            </a:r>
          </a:p>
        </p:txBody>
      </p:sp>
      <p:cxnSp>
        <p:nvCxnSpPr>
          <p:cNvPr id="42" name="直接连接符 41"/>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
        <p:nvSpPr>
          <p:cNvPr id="46"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47"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48" name="组合 47"/>
          <p:cNvGrpSpPr/>
          <p:nvPr/>
        </p:nvGrpSpPr>
        <p:grpSpPr>
          <a:xfrm>
            <a:off x="374236" y="119271"/>
            <a:ext cx="2853562" cy="685608"/>
            <a:chOff x="1358264" y="5538038"/>
            <a:chExt cx="2796292" cy="685608"/>
          </a:xfrm>
        </p:grpSpPr>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5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5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52" name="直接连接符 51"/>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grpSp>
        <p:nvGrpSpPr>
          <p:cNvPr id="315" name="组合 314"/>
          <p:cNvGrpSpPr/>
          <p:nvPr/>
        </p:nvGrpSpPr>
        <p:grpSpPr>
          <a:xfrm>
            <a:off x="3224845" y="944450"/>
            <a:ext cx="8527444" cy="584390"/>
            <a:chOff x="3224845" y="944450"/>
            <a:chExt cx="8527444" cy="584390"/>
          </a:xfrm>
        </p:grpSpPr>
        <p:sp>
          <p:nvSpPr>
            <p:cNvPr id="316" name="矩形 315"/>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17"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场景补全模块</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2"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研究内容一</a:t>
            </a:r>
          </a:p>
        </p:txBody>
      </p:sp>
      <p:sp>
        <p:nvSpPr>
          <p:cNvPr id="76" name="矩形: 圆角 34"/>
          <p:cNvSpPr/>
          <p:nvPr/>
        </p:nvSpPr>
        <p:spPr>
          <a:xfrm>
            <a:off x="448310" y="2978785"/>
            <a:ext cx="1204595" cy="429895"/>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深度图渲染</a:t>
            </a:r>
          </a:p>
        </p:txBody>
      </p:sp>
      <p:sp>
        <p:nvSpPr>
          <p:cNvPr id="77" name="矩形: 圆角 35"/>
          <p:cNvSpPr/>
          <p:nvPr/>
        </p:nvSpPr>
        <p:spPr>
          <a:xfrm>
            <a:off x="453390" y="4799330"/>
            <a:ext cx="1204595" cy="429895"/>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点云重投影</a:t>
            </a:r>
          </a:p>
        </p:txBody>
      </p:sp>
      <p:sp>
        <p:nvSpPr>
          <p:cNvPr id="10" name="矩形: 圆角 36"/>
          <p:cNvSpPr/>
          <p:nvPr/>
        </p:nvSpPr>
        <p:spPr>
          <a:xfrm>
            <a:off x="448310" y="3883660"/>
            <a:ext cx="1204595" cy="429895"/>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深度图补全</a:t>
            </a:r>
          </a:p>
        </p:txBody>
      </p:sp>
      <p:cxnSp>
        <p:nvCxnSpPr>
          <p:cNvPr id="79" name="直接箭头连接符 78"/>
          <p:cNvCxnSpPr>
            <a:stCxn id="76" idx="2"/>
            <a:endCxn id="10" idx="0"/>
          </p:cNvCxnSpPr>
          <p:nvPr/>
        </p:nvCxnSpPr>
        <p:spPr>
          <a:xfrm>
            <a:off x="1050925" y="3408680"/>
            <a:ext cx="0" cy="474980"/>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10" idx="2"/>
            <a:endCxn id="77" idx="0"/>
          </p:cNvCxnSpPr>
          <p:nvPr/>
        </p:nvCxnSpPr>
        <p:spPr>
          <a:xfrm>
            <a:off x="1050925" y="4313555"/>
            <a:ext cx="5080" cy="485775"/>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81" name="矩形: 圆角 39"/>
          <p:cNvSpPr/>
          <p:nvPr/>
        </p:nvSpPr>
        <p:spPr>
          <a:xfrm>
            <a:off x="448310" y="2068195"/>
            <a:ext cx="1204595" cy="429895"/>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视角组合</a:t>
            </a:r>
          </a:p>
        </p:txBody>
      </p:sp>
      <p:cxnSp>
        <p:nvCxnSpPr>
          <p:cNvPr id="82" name="直接箭头连接符 81"/>
          <p:cNvCxnSpPr>
            <a:stCxn id="81" idx="2"/>
            <a:endCxn id="76" idx="0"/>
          </p:cNvCxnSpPr>
          <p:nvPr/>
        </p:nvCxnSpPr>
        <p:spPr>
          <a:xfrm>
            <a:off x="1050925" y="2498090"/>
            <a:ext cx="0" cy="480695"/>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矩形: 圆角 35"/>
          <p:cNvSpPr/>
          <p:nvPr/>
        </p:nvSpPr>
        <p:spPr>
          <a:xfrm>
            <a:off x="453390" y="5709285"/>
            <a:ext cx="1204595" cy="429895"/>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t>点云融合</a:t>
            </a:r>
          </a:p>
        </p:txBody>
      </p:sp>
      <p:cxnSp>
        <p:nvCxnSpPr>
          <p:cNvPr id="16" name="直接箭头连接符 15"/>
          <p:cNvCxnSpPr>
            <a:stCxn id="77" idx="2"/>
            <a:endCxn id="15" idx="0"/>
          </p:cNvCxnSpPr>
          <p:nvPr/>
        </p:nvCxnSpPr>
        <p:spPr>
          <a:xfrm>
            <a:off x="1056005" y="5229225"/>
            <a:ext cx="0" cy="480060"/>
          </a:xfrm>
          <a:prstGeom prst="straightConnector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28" name="TextBox 6"/>
          <p:cNvSpPr txBox="1"/>
          <p:nvPr/>
        </p:nvSpPr>
        <p:spPr>
          <a:xfrm>
            <a:off x="1062355" y="2600960"/>
            <a:ext cx="726440" cy="279400"/>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原始点云</a:t>
            </a:r>
          </a:p>
        </p:txBody>
      </p:sp>
      <p:sp>
        <p:nvSpPr>
          <p:cNvPr id="29" name="TextBox 6"/>
          <p:cNvSpPr txBox="1"/>
          <p:nvPr/>
        </p:nvSpPr>
        <p:spPr>
          <a:xfrm>
            <a:off x="1062355" y="5334000"/>
            <a:ext cx="726440" cy="279400"/>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相机位姿</a:t>
            </a:r>
          </a:p>
        </p:txBody>
      </p:sp>
      <p:grpSp>
        <p:nvGrpSpPr>
          <p:cNvPr id="85" name="组合 84"/>
          <p:cNvGrpSpPr/>
          <p:nvPr/>
        </p:nvGrpSpPr>
        <p:grpSpPr>
          <a:xfrm>
            <a:off x="2537460" y="3691890"/>
            <a:ext cx="1230630" cy="936625"/>
            <a:chOff x="4499" y="7945"/>
            <a:chExt cx="1938" cy="1475"/>
          </a:xfrm>
        </p:grpSpPr>
        <p:sp>
          <p:nvSpPr>
            <p:cNvPr id="53" name="文本框 52"/>
            <p:cNvSpPr txBox="1"/>
            <p:nvPr/>
          </p:nvSpPr>
          <p:spPr>
            <a:xfrm>
              <a:off x="4499" y="7945"/>
              <a:ext cx="1665" cy="483"/>
            </a:xfrm>
            <a:prstGeom prst="rect">
              <a:avLst/>
            </a:prstGeom>
            <a:noFill/>
          </p:spPr>
          <p:txBody>
            <a:bodyPr wrap="square" rtlCol="0">
              <a:spAutoFit/>
            </a:bodyPr>
            <a:lstStyle/>
            <a:p>
              <a:r>
                <a:rPr lang="en-US" sz="1400" i="1">
                  <a:latin typeface="Times New Roman" panose="02020603050405020304" pitchFamily="18" charset="0"/>
                  <a:ea typeface="宋体" panose="02010600030101010101" pitchFamily="2" charset="-122"/>
                  <a:sym typeface="+mn-ea"/>
                </a:rPr>
                <a:t>I</a:t>
              </a:r>
              <a:r>
                <a:rPr lang="en-US" sz="1400" i="1" baseline="-25000">
                  <a:latin typeface="Times New Roman" panose="02020603050405020304" pitchFamily="18" charset="0"/>
                  <a:ea typeface="宋体" panose="02010600030101010101" pitchFamily="2" charset="-122"/>
                  <a:sym typeface="+mn-ea"/>
                </a:rPr>
                <a:t>in</a:t>
              </a:r>
              <a:r>
                <a:rPr lang="zh-CN" altLang="en-US" sz="1400"/>
                <a:t>：输入图</a:t>
              </a:r>
              <a:endParaRPr lang="en-US" sz="1400" dirty="0">
                <a:latin typeface="微软雅黑" panose="020B0503020204020204" pitchFamily="34" charset="-122"/>
                <a:ea typeface="微软雅黑" panose="020B0503020204020204" pitchFamily="34" charset="-122"/>
                <a:sym typeface="+mn-ea"/>
              </a:endParaRPr>
            </a:p>
          </p:txBody>
        </p:sp>
        <p:sp>
          <p:nvSpPr>
            <p:cNvPr id="54" name="文本框 53"/>
            <p:cNvSpPr txBox="1"/>
            <p:nvPr/>
          </p:nvSpPr>
          <p:spPr>
            <a:xfrm>
              <a:off x="4499" y="8441"/>
              <a:ext cx="1665" cy="483"/>
            </a:xfrm>
            <a:prstGeom prst="rect">
              <a:avLst/>
            </a:prstGeom>
            <a:noFill/>
          </p:spPr>
          <p:txBody>
            <a:bodyPr wrap="square" rtlCol="0">
              <a:spAutoFit/>
            </a:bodyPr>
            <a:lstStyle/>
            <a:p>
              <a:r>
                <a:rPr lang="en-US" sz="1400" i="1">
                  <a:latin typeface="Times New Roman" panose="02020603050405020304" pitchFamily="18" charset="0"/>
                  <a:ea typeface="宋体" panose="02010600030101010101" pitchFamily="2" charset="-122"/>
                  <a:sym typeface="+mn-ea"/>
                </a:rPr>
                <a:t>M</a:t>
              </a:r>
              <a:r>
                <a:rPr lang="zh-CN" altLang="en-US" sz="1400"/>
                <a:t>：掩码图</a:t>
              </a:r>
              <a:endParaRPr lang="en-US" sz="1400" dirty="0">
                <a:latin typeface="微软雅黑" panose="020B0503020204020204" pitchFamily="34" charset="-122"/>
                <a:ea typeface="微软雅黑" panose="020B0503020204020204" pitchFamily="34" charset="-122"/>
                <a:sym typeface="+mn-ea"/>
              </a:endParaRPr>
            </a:p>
          </p:txBody>
        </p:sp>
        <p:sp>
          <p:nvSpPr>
            <p:cNvPr id="55" name="文本框 54"/>
            <p:cNvSpPr txBox="1"/>
            <p:nvPr/>
          </p:nvSpPr>
          <p:spPr>
            <a:xfrm>
              <a:off x="4499" y="8937"/>
              <a:ext cx="1938" cy="483"/>
            </a:xfrm>
            <a:prstGeom prst="rect">
              <a:avLst/>
            </a:prstGeom>
            <a:noFill/>
          </p:spPr>
          <p:txBody>
            <a:bodyPr wrap="square" rtlCol="0">
              <a:spAutoFit/>
            </a:bodyPr>
            <a:lstStyle/>
            <a:p>
              <a:r>
                <a:rPr lang="en-US" sz="1400" i="1">
                  <a:latin typeface="Times New Roman" panose="02020603050405020304" pitchFamily="18" charset="0"/>
                  <a:ea typeface="宋体" panose="02010600030101010101" pitchFamily="2" charset="-122"/>
                  <a:sym typeface="+mn-ea"/>
                </a:rPr>
                <a:t>S</a:t>
              </a:r>
              <a:r>
                <a:rPr lang="en-US" sz="1400" i="1" baseline="-25000">
                  <a:latin typeface="Times New Roman" panose="02020603050405020304" pitchFamily="18" charset="0"/>
                  <a:ea typeface="宋体" panose="02010600030101010101" pitchFamily="2" charset="-122"/>
                  <a:sym typeface="+mn-ea"/>
                </a:rPr>
                <a:t>in</a:t>
              </a:r>
              <a:r>
                <a:rPr lang="zh-CN" altLang="en-US" sz="1400"/>
                <a:t>：结构图</a:t>
              </a:r>
              <a:endParaRPr lang="en-US" sz="1400" dirty="0">
                <a:latin typeface="微软雅黑" panose="020B0503020204020204" pitchFamily="34" charset="-122"/>
                <a:ea typeface="微软雅黑" panose="020B0503020204020204" pitchFamily="34" charset="-122"/>
                <a:sym typeface="+mn-ea"/>
              </a:endParaRPr>
            </a:p>
          </p:txBody>
        </p:sp>
      </p:grpSp>
      <mc:AlternateContent xmlns:mc="http://schemas.openxmlformats.org/markup-compatibility/2006" xmlns:a14="http://schemas.microsoft.com/office/drawing/2010/main">
        <mc:Choice Requires="a14">
          <p:sp>
            <p:nvSpPr>
              <p:cNvPr id="58" name="文本框 57"/>
              <p:cNvSpPr txBox="1"/>
              <p:nvPr/>
            </p:nvSpPr>
            <p:spPr>
              <a:xfrm>
                <a:off x="4566920" y="3484880"/>
                <a:ext cx="1314450" cy="310515"/>
              </a:xfrm>
              <a:prstGeom prst="rect">
                <a:avLst/>
              </a:prstGeom>
              <a:noFill/>
            </p:spPr>
            <p:txBody>
              <a:bodyPr wrap="none" rtlCol="0" anchor="t">
                <a:spAutoFit/>
              </a:bodyPr>
              <a:lstStyle/>
              <a:p>
                <a14:m>
                  <m:oMath xmlns:m="http://schemas.openxmlformats.org/officeDocument/2006/math">
                    <m:sSub>
                      <m:sSubPr>
                        <m:ctrlPr>
                          <a:rPr lang="en-US" altLang="zh-CN" sz="1400" i="1">
                            <a:latin typeface="Cambria Math" panose="02040503050406030204" pitchFamily="18" charset="0"/>
                            <a:cs typeface="Cambria Math" panose="02040503050406030204" pitchFamily="18" charset="0"/>
                          </a:rPr>
                        </m:ctrlPr>
                      </m:sSubPr>
                      <m:e>
                        <m:r>
                          <a:rPr lang="en-US" altLang="zh-CN" sz="1400" i="1">
                            <a:latin typeface="Cambria Math" panose="02040503050406030204" pitchFamily="18" charset="0"/>
                            <a:cs typeface="Cambria Math" panose="02040503050406030204" pitchFamily="18" charset="0"/>
                          </a:rPr>
                          <m:t>𝑆</m:t>
                        </m:r>
                      </m:e>
                      <m:sub>
                        <m:r>
                          <a:rPr lang="en-US" altLang="zh-CN" sz="1400" i="1">
                            <a:latin typeface="Cambria Math" panose="02040503050406030204" pitchFamily="18" charset="0"/>
                            <a:cs typeface="Cambria Math" panose="02040503050406030204" pitchFamily="18" charset="0"/>
                          </a:rPr>
                          <m:t>𝑖𝑛</m:t>
                        </m:r>
                      </m:sub>
                    </m:sSub>
                  </m:oMath>
                </a14:m>
                <a:r>
                  <a:rPr lang="en-US" altLang="zh-CN" sz="1400"/>
                  <a:t>=</a:t>
                </a:r>
                <a14:m>
                  <m:oMath xmlns:m="http://schemas.openxmlformats.org/officeDocument/2006/math">
                    <m:sSub>
                      <m:sSubPr>
                        <m:ctrlPr>
                          <a:rPr lang="en-US" altLang="zh-CN" sz="1400" i="1">
                            <a:latin typeface="Cambria Math" panose="02040503050406030204" pitchFamily="18" charset="0"/>
                            <a:cs typeface="Cambria Math" panose="02040503050406030204" pitchFamily="18" charset="0"/>
                          </a:rPr>
                        </m:ctrlPr>
                      </m:sSubPr>
                      <m:e>
                        <m:r>
                          <a:rPr lang="en-US" altLang="zh-CN" sz="1400" i="1">
                            <a:latin typeface="Cambria Math" panose="02040503050406030204" pitchFamily="18" charset="0"/>
                            <a:cs typeface="Cambria Math" panose="02040503050406030204" pitchFamily="18" charset="0"/>
                          </a:rPr>
                          <m:t>𝑆</m:t>
                        </m:r>
                      </m:e>
                      <m:sub>
                        <m:r>
                          <a:rPr lang="en-US" altLang="zh-CN" sz="1400" i="1">
                            <a:latin typeface="Cambria Math" panose="02040503050406030204" pitchFamily="18" charset="0"/>
                            <a:cs typeface="Cambria Math" panose="02040503050406030204" pitchFamily="18" charset="0"/>
                          </a:rPr>
                          <m:t>𝑔𝑡</m:t>
                        </m:r>
                      </m:sub>
                    </m:sSub>
                    <m:r>
                      <a:rPr lang="en-US" altLang="zh-CN" sz="1400" i="1">
                        <a:latin typeface="Cambria Math" panose="02040503050406030204" pitchFamily="18" charset="0"/>
                        <a:ea typeface="MS Mincho" charset="0"/>
                        <a:cs typeface="Cambria Math" panose="02040503050406030204" pitchFamily="18" charset="0"/>
                      </a:rPr>
                      <m:t>𝜊</m:t>
                    </m:r>
                  </m:oMath>
                </a14:m>
                <a:r>
                  <a:rPr lang="en-US" altLang="zh-CN" sz="1400" i="1">
                    <a:latin typeface="Cambria Math" panose="02040503050406030204" pitchFamily="18" charset="0"/>
                    <a:cs typeface="Cambria Math" panose="02040503050406030204" pitchFamily="18" charset="0"/>
                  </a:rPr>
                  <a:t>(1-M)</a:t>
                </a:r>
              </a:p>
            </p:txBody>
          </p:sp>
        </mc:Choice>
        <mc:Fallback xmlns="">
          <p:sp>
            <p:nvSpPr>
              <p:cNvPr id="58" name="文本框 57"/>
              <p:cNvSpPr txBox="1">
                <a:spLocks noRot="1" noChangeAspect="1" noMove="1" noResize="1" noEditPoints="1" noAdjustHandles="1" noChangeArrowheads="1" noChangeShapeType="1" noTextEdit="1"/>
              </p:cNvSpPr>
              <p:nvPr/>
            </p:nvSpPr>
            <p:spPr>
              <a:xfrm>
                <a:off x="4566920" y="3484880"/>
                <a:ext cx="1314450" cy="310515"/>
              </a:xfrm>
              <a:prstGeom prst="rect">
                <a:avLst/>
              </a:prstGeom>
              <a:blipFill rotWithShape="1">
                <a:blip r:embed="rId5"/>
                <a:stretch>
                  <a:fillRect/>
                </a:stretch>
              </a:blipFill>
            </p:spPr>
            <p:txBody>
              <a:bodyPr/>
              <a:lstStyle/>
              <a:p>
                <a:r>
                  <a:rPr lang="zh-CN" altLang="en-US">
                    <a:noFill/>
                  </a:rPr>
                  <a:t> </a:t>
                </a:r>
              </a:p>
            </p:txBody>
          </p:sp>
        </mc:Fallback>
      </mc:AlternateContent>
      <p:sp>
        <p:nvSpPr>
          <p:cNvPr id="60" name="TextBox 6"/>
          <p:cNvSpPr txBox="1"/>
          <p:nvPr/>
        </p:nvSpPr>
        <p:spPr>
          <a:xfrm>
            <a:off x="1062355" y="3514725"/>
            <a:ext cx="1004570" cy="279400"/>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三通道彩色图</a:t>
            </a:r>
            <a:endParaRPr lang="en-US" altLang="zh-CN" sz="1200" dirty="0">
              <a:latin typeface="微软雅黑" panose="020B0503020204020204" pitchFamily="34" charset="-122"/>
              <a:ea typeface="微软雅黑" panose="020B0503020204020204" pitchFamily="34" charset="-122"/>
            </a:endParaRPr>
          </a:p>
        </p:txBody>
      </p:sp>
      <p:sp>
        <p:nvSpPr>
          <p:cNvPr id="62" name="TextBox 6"/>
          <p:cNvSpPr txBox="1"/>
          <p:nvPr/>
        </p:nvSpPr>
        <p:spPr>
          <a:xfrm>
            <a:off x="1062355" y="4424680"/>
            <a:ext cx="1005205" cy="279400"/>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单通道深度图</a:t>
            </a:r>
            <a:endParaRPr lang="en-US" altLang="zh-CN" sz="1200" dirty="0">
              <a:latin typeface="微软雅黑" panose="020B0503020204020204" pitchFamily="34" charset="-122"/>
              <a:ea typeface="微软雅黑" panose="020B0503020204020204" pitchFamily="34" charset="-122"/>
            </a:endParaRPr>
          </a:p>
        </p:txBody>
      </p:sp>
      <p:pic>
        <p:nvPicPr>
          <p:cNvPr id="65" name="图形 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56890" y="2059305"/>
            <a:ext cx="5522595" cy="2413000"/>
          </a:xfrm>
          <a:prstGeom prst="rect">
            <a:avLst/>
          </a:prstGeom>
        </p:spPr>
      </p:pic>
      <p:pic>
        <p:nvPicPr>
          <p:cNvPr id="66" name="图片 65" descr="深度图转化公式"/>
          <p:cNvPicPr>
            <a:picLocks noChangeAspect="1"/>
          </p:cNvPicPr>
          <p:nvPr>
            <p:custDataLst>
              <p:tags r:id="rId1"/>
            </p:custDataLst>
          </p:nvPr>
        </p:nvPicPr>
        <p:blipFill>
          <a:blip r:embed="rId8"/>
          <a:stretch>
            <a:fillRect/>
          </a:stretch>
        </p:blipFill>
        <p:spPr>
          <a:xfrm>
            <a:off x="2915920" y="5167630"/>
            <a:ext cx="2727960" cy="1513840"/>
          </a:xfrm>
          <a:prstGeom prst="rect">
            <a:avLst/>
          </a:prstGeom>
        </p:spPr>
      </p:pic>
      <p:sp>
        <p:nvSpPr>
          <p:cNvPr id="68" name="TextBox 6"/>
          <p:cNvSpPr txBox="1"/>
          <p:nvPr/>
        </p:nvSpPr>
        <p:spPr>
          <a:xfrm>
            <a:off x="9121140" y="1881505"/>
            <a:ext cx="2536190" cy="1064260"/>
          </a:xfrm>
          <a:prstGeom prst="rect">
            <a:avLst/>
          </a:prstGeom>
          <a:noFill/>
        </p:spPr>
        <p:txBody>
          <a:bodyPr wrap="square" lIns="0" tIns="48000" rIns="0" bIns="48000" rtlCol="0">
            <a:spAutoFit/>
          </a:bodyPr>
          <a:lstStyle/>
          <a:p>
            <a:pPr algn="l">
              <a:lnSpc>
                <a:spcPct val="150000"/>
              </a:lnSpc>
            </a:pPr>
            <a:r>
              <a:rPr lang="zh-CN" sz="1400" b="1" dirty="0">
                <a:solidFill>
                  <a:srgbClr val="FF0000"/>
                </a:solidFill>
                <a:latin typeface="微软雅黑" panose="020B0503020204020204" pitchFamily="34" charset="-122"/>
                <a:ea typeface="微软雅黑" panose="020B0503020204020204" pitchFamily="34" charset="-122"/>
              </a:rPr>
              <a:t>结构重建：</a:t>
            </a:r>
            <a:r>
              <a:rPr lang="zh-CN" sz="1400" dirty="0">
                <a:latin typeface="微软雅黑" panose="020B0503020204020204" pitchFamily="34" charset="-122"/>
                <a:ea typeface="微软雅黑" panose="020B0503020204020204" pitchFamily="34" charset="-122"/>
              </a:rPr>
              <a:t>借助边缘保持平滑方法，去除高频纹理，保留锐边以及低频结构，专注恢复缺失结构。</a:t>
            </a:r>
          </a:p>
        </p:txBody>
      </p:sp>
      <p:sp>
        <p:nvSpPr>
          <p:cNvPr id="71" name="TextBox 6"/>
          <p:cNvSpPr txBox="1"/>
          <p:nvPr/>
        </p:nvSpPr>
        <p:spPr>
          <a:xfrm>
            <a:off x="9145270" y="3053715"/>
            <a:ext cx="2507615" cy="1387475"/>
          </a:xfrm>
          <a:prstGeom prst="rect">
            <a:avLst/>
          </a:prstGeom>
          <a:noFill/>
        </p:spPr>
        <p:txBody>
          <a:bodyPr wrap="square" lIns="0" tIns="48000" rIns="0" bIns="48000" rtlCol="0">
            <a:spAutoFit/>
          </a:bodyPr>
          <a:lstStyle/>
          <a:p>
            <a:pPr algn="l">
              <a:lnSpc>
                <a:spcPct val="150000"/>
              </a:lnSpc>
            </a:pPr>
            <a:r>
              <a:rPr lang="zh-CN" sz="1400" b="1" dirty="0">
                <a:solidFill>
                  <a:srgbClr val="FF0000"/>
                </a:solidFill>
                <a:latin typeface="微软雅黑" panose="020B0503020204020204" pitchFamily="34" charset="-122"/>
                <a:ea typeface="微软雅黑" panose="020B0503020204020204" pitchFamily="34" charset="-122"/>
              </a:rPr>
              <a:t>纹理生成：</a:t>
            </a:r>
            <a:r>
              <a:rPr lang="zh-CN" sz="1400" dirty="0">
                <a:latin typeface="微软雅黑" panose="020B0503020204020204" pitchFamily="34" charset="-122"/>
                <a:ea typeface="微软雅黑" panose="020B0503020204020204" pitchFamily="34" charset="-122"/>
              </a:rPr>
              <a:t>生成高频细节，借助外观流方法，从相似结构区域采样特征，建立不同区域间的关系，进而帮助恢复详细的纹理信息。</a:t>
            </a:r>
          </a:p>
        </p:txBody>
      </p:sp>
      <p:sp>
        <p:nvSpPr>
          <p:cNvPr id="72" name="TextBox 6"/>
          <p:cNvSpPr txBox="1"/>
          <p:nvPr/>
        </p:nvSpPr>
        <p:spPr>
          <a:xfrm>
            <a:off x="4803140" y="4125595"/>
            <a:ext cx="1321435" cy="464185"/>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深度图补全网络StructureFlow</a:t>
            </a:r>
          </a:p>
        </p:txBody>
      </p:sp>
      <p:sp>
        <p:nvSpPr>
          <p:cNvPr id="73" name="学论网www.xuelun.me-矩形 4"/>
          <p:cNvSpPr/>
          <p:nvPr/>
        </p:nvSpPr>
        <p:spPr>
          <a:xfrm>
            <a:off x="2463165" y="1721485"/>
            <a:ext cx="6296025" cy="298323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83" name="学论网www.xuelun.me-矩形 4"/>
          <p:cNvSpPr/>
          <p:nvPr/>
        </p:nvSpPr>
        <p:spPr>
          <a:xfrm flipH="1">
            <a:off x="8990330" y="1715770"/>
            <a:ext cx="2779395" cy="298386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87" name="TextBox 6"/>
          <p:cNvSpPr txBox="1"/>
          <p:nvPr/>
        </p:nvSpPr>
        <p:spPr>
          <a:xfrm>
            <a:off x="314325" y="2600960"/>
            <a:ext cx="726440" cy="279400"/>
          </a:xfrm>
          <a:prstGeom prst="rect">
            <a:avLst/>
          </a:prstGeom>
          <a:noFill/>
        </p:spPr>
        <p:txBody>
          <a:bodyPr wrap="square" lIns="0" tIns="48000" rIns="0" bIns="48000" rtlCol="0">
            <a:spAutoFit/>
          </a:bodyPr>
          <a:lstStyle/>
          <a:p>
            <a:pPr algn="ctr"/>
            <a:r>
              <a:rPr lang="en-US" altLang="zh-CN" sz="1200" dirty="0">
                <a:latin typeface="微软雅黑" panose="020B0503020204020204" pitchFamily="34" charset="-122"/>
                <a:ea typeface="微软雅黑" panose="020B0503020204020204" pitchFamily="34" charset="-122"/>
              </a:rPr>
              <a:t>Open3D</a:t>
            </a:r>
          </a:p>
        </p:txBody>
      </p:sp>
      <p:sp>
        <p:nvSpPr>
          <p:cNvPr id="88" name="TextBox 6"/>
          <p:cNvSpPr txBox="1"/>
          <p:nvPr/>
        </p:nvSpPr>
        <p:spPr>
          <a:xfrm>
            <a:off x="314325" y="3506470"/>
            <a:ext cx="726440" cy="279400"/>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映射函数</a:t>
            </a:r>
          </a:p>
        </p:txBody>
      </p:sp>
      <p:sp>
        <p:nvSpPr>
          <p:cNvPr id="89" name="TextBox 6"/>
          <p:cNvSpPr txBox="1"/>
          <p:nvPr/>
        </p:nvSpPr>
        <p:spPr>
          <a:xfrm>
            <a:off x="314325" y="4424680"/>
            <a:ext cx="726440" cy="279400"/>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映射函数</a:t>
            </a:r>
          </a:p>
        </p:txBody>
      </p:sp>
      <p:sp>
        <p:nvSpPr>
          <p:cNvPr id="90" name="TextBox 6"/>
          <p:cNvSpPr txBox="1"/>
          <p:nvPr/>
        </p:nvSpPr>
        <p:spPr>
          <a:xfrm>
            <a:off x="322580" y="5325284"/>
            <a:ext cx="726440" cy="279400"/>
          </a:xfrm>
          <a:prstGeom prst="rect">
            <a:avLst/>
          </a:prstGeom>
          <a:noFill/>
        </p:spPr>
        <p:txBody>
          <a:bodyPr wrap="square" lIns="0" tIns="48000" rIns="0" bIns="48000" rtlCol="0">
            <a:spAutoFit/>
          </a:bodyPr>
          <a:lstStyle/>
          <a:p>
            <a:pPr algn="ctr"/>
            <a:r>
              <a:rPr lang="zh-CN" altLang="en-US" sz="1200" dirty="0">
                <a:latin typeface="微软雅黑" panose="020B0503020204020204" pitchFamily="34" charset="-122"/>
                <a:ea typeface="微软雅黑" panose="020B0503020204020204" pitchFamily="34" charset="-122"/>
              </a:rPr>
              <a:t>矩阵计算</a:t>
            </a:r>
          </a:p>
        </p:txBody>
      </p:sp>
      <p:sp>
        <p:nvSpPr>
          <p:cNvPr id="92" name="文本框 91"/>
          <p:cNvSpPr txBox="1"/>
          <p:nvPr/>
        </p:nvSpPr>
        <p:spPr>
          <a:xfrm>
            <a:off x="2924175" y="4868545"/>
            <a:ext cx="2496820" cy="368300"/>
          </a:xfrm>
          <a:prstGeom prst="rect">
            <a:avLst/>
          </a:prstGeom>
          <a:noFill/>
        </p:spPr>
        <p:txBody>
          <a:bodyPr wrap="square" rtlCol="0" anchor="t">
            <a:spAutoFit/>
          </a:bodyPr>
          <a:lstStyle/>
          <a:p>
            <a:r>
              <a:rPr lang="zh-CN" altLang="en-US" b="1">
                <a:latin typeface="微软雅黑" panose="020B0503020204020204" pitchFamily="34" charset="-122"/>
                <a:ea typeface="微软雅黑" panose="020B0503020204020204" pitchFamily="34" charset="-122"/>
              </a:rPr>
              <a:t>三维点云与二维深度图</a:t>
            </a:r>
          </a:p>
        </p:txBody>
      </p:sp>
      <p:sp>
        <p:nvSpPr>
          <p:cNvPr id="93" name="文本框 92"/>
          <p:cNvSpPr txBox="1"/>
          <p:nvPr/>
        </p:nvSpPr>
        <p:spPr>
          <a:xfrm>
            <a:off x="2924175" y="1736725"/>
            <a:ext cx="2698750" cy="368300"/>
          </a:xfrm>
          <a:prstGeom prst="rect">
            <a:avLst/>
          </a:prstGeom>
          <a:noFill/>
        </p:spPr>
        <p:txBody>
          <a:bodyPr wrap="square" rtlCol="0" anchor="t">
            <a:spAutoFit/>
          </a:bodyPr>
          <a:lstStyle/>
          <a:p>
            <a:r>
              <a:rPr lang="zh-CN" altLang="en-US" b="1">
                <a:latin typeface="微软雅黑" panose="020B0503020204020204" pitchFamily="34" charset="-122"/>
                <a:ea typeface="微软雅黑" panose="020B0503020204020204" pitchFamily="34" charset="-122"/>
              </a:rPr>
              <a:t>残缺深度图到完整深度图</a:t>
            </a:r>
          </a:p>
        </p:txBody>
      </p:sp>
      <p:sp>
        <p:nvSpPr>
          <p:cNvPr id="95" name="矩形 94"/>
          <p:cNvSpPr/>
          <p:nvPr/>
        </p:nvSpPr>
        <p:spPr>
          <a:xfrm>
            <a:off x="2463165" y="1721485"/>
            <a:ext cx="444500" cy="82994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r>
              <a:rPr lang="zh-CN" altLang="en-US" sz="1600" b="1">
                <a:solidFill>
                  <a:schemeClr val="accent1"/>
                </a:solidFill>
                <a:effectLst>
                  <a:outerShdw blurRad="38100" dist="25400" dir="5400000" algn="ctr" rotWithShape="0">
                    <a:srgbClr val="6E747A">
                      <a:alpha val="43000"/>
                    </a:srgbClr>
                  </a:outerShdw>
                </a:effectLst>
              </a:rPr>
              <a:t>步骤</a:t>
            </a:r>
            <a:r>
              <a:rPr lang="en-US" altLang="zh-CN" sz="1600" b="1">
                <a:solidFill>
                  <a:schemeClr val="accent1"/>
                </a:solidFill>
                <a:effectLst>
                  <a:outerShdw blurRad="38100" dist="25400" dir="5400000" algn="ctr" rotWithShape="0">
                    <a:srgbClr val="6E747A">
                      <a:alpha val="43000"/>
                    </a:srgbClr>
                  </a:outerShdw>
                </a:effectLst>
              </a:rPr>
              <a:t>1</a:t>
            </a:r>
          </a:p>
        </p:txBody>
      </p:sp>
      <p:sp>
        <p:nvSpPr>
          <p:cNvPr id="96" name="学论网www.xuelun.me-矩形 4"/>
          <p:cNvSpPr/>
          <p:nvPr/>
        </p:nvSpPr>
        <p:spPr>
          <a:xfrm>
            <a:off x="2463165" y="4853305"/>
            <a:ext cx="6296025" cy="188976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97" name="矩形 96"/>
          <p:cNvSpPr/>
          <p:nvPr/>
        </p:nvSpPr>
        <p:spPr>
          <a:xfrm>
            <a:off x="2463165" y="4853305"/>
            <a:ext cx="444500" cy="82994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r>
              <a:rPr lang="zh-CN" altLang="en-US" sz="1600" b="1">
                <a:solidFill>
                  <a:schemeClr val="accent1"/>
                </a:solidFill>
                <a:effectLst>
                  <a:outerShdw blurRad="38100" dist="25400" dir="5400000" algn="ctr" rotWithShape="0">
                    <a:srgbClr val="6E747A">
                      <a:alpha val="43000"/>
                    </a:srgbClr>
                  </a:outerShdw>
                </a:effectLst>
              </a:rPr>
              <a:t>步骤</a:t>
            </a:r>
            <a:r>
              <a:rPr lang="en-US" altLang="zh-CN" sz="1600" b="1">
                <a:solidFill>
                  <a:schemeClr val="accent1"/>
                </a:solidFill>
                <a:effectLst>
                  <a:outerShdw blurRad="38100" dist="25400" dir="5400000" algn="ctr" rotWithShape="0">
                    <a:srgbClr val="6E747A">
                      <a:alpha val="43000"/>
                    </a:srgbClr>
                  </a:outerShdw>
                </a:effectLst>
              </a:rPr>
              <a:t>2</a:t>
            </a:r>
          </a:p>
        </p:txBody>
      </p:sp>
      <p:sp>
        <p:nvSpPr>
          <p:cNvPr id="98" name="文本框 97"/>
          <p:cNvSpPr txBox="1"/>
          <p:nvPr/>
        </p:nvSpPr>
        <p:spPr>
          <a:xfrm>
            <a:off x="5717540" y="4939030"/>
            <a:ext cx="2911475" cy="1706880"/>
          </a:xfrm>
          <a:prstGeom prst="rect">
            <a:avLst/>
          </a:prstGeom>
          <a:noFill/>
        </p:spPr>
        <p:txBody>
          <a:bodyPr wrap="square" rtlCol="0">
            <a:spAutoFit/>
          </a:body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sym typeface="+mn-ea"/>
              </a:rPr>
              <a:t>针孔相机模型</a:t>
            </a:r>
          </a:p>
          <a:p>
            <a:pPr>
              <a:lnSpc>
                <a:spcPct val="150000"/>
              </a:lnSpc>
            </a:pPr>
            <a:r>
              <a:rPr lang="zh-CN" altLang="en-US" sz="1400" dirty="0">
                <a:latin typeface="微软雅黑" panose="020B0503020204020204" pitchFamily="34" charset="-122"/>
                <a:ea typeface="微软雅黑" panose="020B0503020204020204" pitchFamily="34" charset="-122"/>
                <a:sym typeface="+mn-ea"/>
              </a:rPr>
              <a:t>二维图像：</a:t>
            </a:r>
            <a:r>
              <a:rPr lang="en-US" altLang="zh-CN" sz="1400" dirty="0">
                <a:latin typeface="微软雅黑" panose="020B0503020204020204" pitchFamily="34" charset="-122"/>
                <a:ea typeface="微软雅黑" panose="020B0503020204020204" pitchFamily="34" charset="-122"/>
                <a:sym typeface="+mn-ea"/>
              </a:rPr>
              <a:t>(u,v)</a:t>
            </a:r>
          </a:p>
          <a:p>
            <a:pPr>
              <a:lnSpc>
                <a:spcPct val="150000"/>
              </a:lnSpc>
            </a:pPr>
            <a:r>
              <a:rPr lang="zh-CN" altLang="en-US" sz="1400" dirty="0">
                <a:latin typeface="微软雅黑" panose="020B0503020204020204" pitchFamily="34" charset="-122"/>
                <a:ea typeface="微软雅黑" panose="020B0503020204020204" pitchFamily="34" charset="-122"/>
                <a:sym typeface="+mn-ea"/>
              </a:rPr>
              <a:t>三维空间点：</a:t>
            </a:r>
            <a:r>
              <a:rPr lang="en-US" altLang="zh-CN" sz="1400" dirty="0">
                <a:latin typeface="微软雅黑" panose="020B0503020204020204" pitchFamily="34" charset="-122"/>
                <a:ea typeface="微软雅黑" panose="020B0503020204020204" pitchFamily="34" charset="-122"/>
                <a:sym typeface="+mn-ea"/>
              </a:rPr>
              <a:t>(x,y,z)</a:t>
            </a:r>
            <a:endParaRPr lang="zh-CN" altLang="en-US" sz="1400" dirty="0">
              <a:latin typeface="微软雅黑" panose="020B0503020204020204" pitchFamily="34" charset="-122"/>
              <a:ea typeface="微软雅黑" panose="020B0503020204020204" pitchFamily="34" charset="-122"/>
              <a:sym typeface="+mn-ea"/>
            </a:endParaRPr>
          </a:p>
          <a:p>
            <a:pPr>
              <a:lnSpc>
                <a:spcPct val="150000"/>
              </a:lnSpc>
            </a:pPr>
            <a:r>
              <a:rPr lang="zh-CN" altLang="en-US" sz="1400" dirty="0">
                <a:latin typeface="微软雅黑" panose="020B0503020204020204" pitchFamily="34" charset="-122"/>
                <a:ea typeface="微软雅黑" panose="020B0503020204020204" pitchFamily="34" charset="-122"/>
                <a:sym typeface="+mn-ea"/>
              </a:rPr>
              <a:t>相机内参：</a:t>
            </a:r>
            <a:r>
              <a:rPr lang="en-US" sz="1400" i="1">
                <a:latin typeface="Times New Roman" panose="02020603050405020304" pitchFamily="18" charset="0"/>
                <a:ea typeface="宋体" panose="02010600030101010101" pitchFamily="2" charset="-122"/>
                <a:sym typeface="+mn-ea"/>
              </a:rPr>
              <a:t>f</a:t>
            </a:r>
            <a:r>
              <a:rPr lang="en-US" sz="1400" baseline="-25000">
                <a:latin typeface="Times New Roman" panose="02020603050405020304" pitchFamily="18" charset="0"/>
                <a:ea typeface="宋体" panose="02010600030101010101" pitchFamily="2" charset="-122"/>
                <a:sym typeface="+mn-ea"/>
              </a:rPr>
              <a:t>x</a:t>
            </a:r>
            <a:r>
              <a:rPr lang="zh-CN" altLang="en-US" sz="1400" dirty="0">
                <a:latin typeface="微软雅黑" panose="020B0503020204020204" pitchFamily="34" charset="-122"/>
                <a:ea typeface="微软雅黑" panose="020B0503020204020204" pitchFamily="34" charset="-122"/>
                <a:sym typeface="+mn-ea"/>
              </a:rPr>
              <a:t>、</a:t>
            </a:r>
            <a:r>
              <a:rPr lang="en-US" sz="1400" i="1">
                <a:latin typeface="Times New Roman" panose="02020603050405020304" pitchFamily="18" charset="0"/>
                <a:ea typeface="宋体" panose="02010600030101010101" pitchFamily="2" charset="-122"/>
                <a:sym typeface="+mn-ea"/>
              </a:rPr>
              <a:t>f</a:t>
            </a:r>
            <a:r>
              <a:rPr lang="en-US" sz="1400" baseline="-25000">
                <a:latin typeface="Times New Roman" panose="02020603050405020304" pitchFamily="18" charset="0"/>
                <a:ea typeface="宋体" panose="02010600030101010101" pitchFamily="2" charset="-122"/>
                <a:sym typeface="+mn-ea"/>
              </a:rPr>
              <a:t>y</a:t>
            </a:r>
            <a:r>
              <a:rPr lang="zh-CN" altLang="en-US" sz="1400" dirty="0">
                <a:latin typeface="微软雅黑" panose="020B0503020204020204" pitchFamily="34" charset="-122"/>
                <a:ea typeface="微软雅黑" panose="020B0503020204020204" pitchFamily="34" charset="-122"/>
                <a:sym typeface="+mn-ea"/>
              </a:rPr>
              <a:t>、</a:t>
            </a:r>
            <a:r>
              <a:rPr lang="en-US" sz="1400" i="1">
                <a:latin typeface="Times New Roman" panose="02020603050405020304" pitchFamily="18" charset="0"/>
                <a:ea typeface="宋体" panose="02010600030101010101" pitchFamily="2" charset="-122"/>
                <a:sym typeface="+mn-ea"/>
              </a:rPr>
              <a:t>c</a:t>
            </a:r>
            <a:r>
              <a:rPr lang="en-US" sz="1400" baseline="-25000">
                <a:latin typeface="Times New Roman" panose="02020603050405020304" pitchFamily="18" charset="0"/>
                <a:ea typeface="宋体" panose="02010600030101010101" pitchFamily="2" charset="-122"/>
                <a:sym typeface="+mn-ea"/>
              </a:rPr>
              <a:t>x</a:t>
            </a:r>
            <a:r>
              <a:rPr lang="zh-CN" altLang="en-US" sz="1400" dirty="0">
                <a:latin typeface="微软雅黑" panose="020B0503020204020204" pitchFamily="34" charset="-122"/>
                <a:ea typeface="微软雅黑" panose="020B0503020204020204" pitchFamily="34" charset="-122"/>
                <a:sym typeface="+mn-ea"/>
              </a:rPr>
              <a:t>、</a:t>
            </a:r>
            <a:r>
              <a:rPr lang="en-US" sz="1400" i="1">
                <a:latin typeface="Times New Roman" panose="02020603050405020304" pitchFamily="18" charset="0"/>
                <a:ea typeface="宋体" panose="02010600030101010101" pitchFamily="2" charset="-122"/>
                <a:sym typeface="+mn-ea"/>
              </a:rPr>
              <a:t>c</a:t>
            </a:r>
            <a:r>
              <a:rPr lang="en-US" sz="1400" baseline="-25000">
                <a:latin typeface="Times New Roman" panose="02020603050405020304" pitchFamily="18" charset="0"/>
                <a:ea typeface="宋体" panose="02010600030101010101" pitchFamily="2" charset="-122"/>
                <a:sym typeface="+mn-ea"/>
              </a:rPr>
              <a:t>y</a:t>
            </a:r>
            <a:r>
              <a:rPr lang="zh-CN" altLang="en-US" sz="1400" dirty="0">
                <a:latin typeface="微软雅黑" panose="020B0503020204020204" pitchFamily="34" charset="-122"/>
                <a:ea typeface="微软雅黑" panose="020B0503020204020204" pitchFamily="34" charset="-122"/>
                <a:sym typeface="+mn-ea"/>
              </a:rPr>
              <a:t>、</a:t>
            </a:r>
          </a:p>
          <a:p>
            <a:pPr>
              <a:lnSpc>
                <a:spcPct val="150000"/>
              </a:lnSpc>
            </a:pPr>
            <a:r>
              <a:rPr lang="zh-CN" altLang="en-US" sz="1400" dirty="0">
                <a:latin typeface="微软雅黑" panose="020B0503020204020204" pitchFamily="34" charset="-122"/>
                <a:ea typeface="微软雅黑" panose="020B0503020204020204" pitchFamily="34" charset="-122"/>
                <a:sym typeface="+mn-ea"/>
              </a:rPr>
              <a:t>相机外参：旋转矩阵</a:t>
            </a:r>
            <a:r>
              <a:rPr lang="en-US" altLang="zh-CN" sz="1400" dirty="0">
                <a:latin typeface="微软雅黑" panose="020B0503020204020204" pitchFamily="34" charset="-122"/>
                <a:ea typeface="微软雅黑" panose="020B0503020204020204" pitchFamily="34" charset="-122"/>
                <a:sym typeface="+mn-ea"/>
              </a:rPr>
              <a:t>R</a:t>
            </a:r>
            <a:r>
              <a:rPr lang="zh-CN" altLang="en-US" sz="1400" dirty="0">
                <a:latin typeface="微软雅黑" panose="020B0503020204020204" pitchFamily="34" charset="-122"/>
                <a:ea typeface="微软雅黑" panose="020B0503020204020204" pitchFamily="34" charset="-122"/>
                <a:sym typeface="+mn-ea"/>
              </a:rPr>
              <a:t>、平移矩阵</a:t>
            </a:r>
            <a:r>
              <a:rPr lang="en-US" altLang="zh-CN" sz="1400" dirty="0">
                <a:latin typeface="微软雅黑" panose="020B0503020204020204" pitchFamily="34" charset="-122"/>
                <a:ea typeface="微软雅黑" panose="020B0503020204020204" pitchFamily="34" charset="-122"/>
                <a:sym typeface="+mn-ea"/>
              </a:rPr>
              <a:t>T</a:t>
            </a:r>
          </a:p>
        </p:txBody>
      </p:sp>
      <p:pic>
        <p:nvPicPr>
          <p:cNvPr id="99" name="图片 98" descr="image-removebg-preview"/>
          <p:cNvPicPr>
            <a:picLocks noChangeAspect="1"/>
          </p:cNvPicPr>
          <p:nvPr/>
        </p:nvPicPr>
        <p:blipFill>
          <a:blip r:embed="rId9"/>
          <a:stretch>
            <a:fillRect/>
          </a:stretch>
        </p:blipFill>
        <p:spPr>
          <a:xfrm>
            <a:off x="10189845" y="5075555"/>
            <a:ext cx="1463040" cy="1445260"/>
          </a:xfrm>
          <a:prstGeom prst="rect">
            <a:avLst/>
          </a:prstGeom>
        </p:spPr>
      </p:pic>
      <p:sp>
        <p:nvSpPr>
          <p:cNvPr id="106" name="学论网www.xuelun.me-矩形 4"/>
          <p:cNvSpPr/>
          <p:nvPr/>
        </p:nvSpPr>
        <p:spPr>
          <a:xfrm>
            <a:off x="8990330" y="4852670"/>
            <a:ext cx="2779395" cy="189103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pic>
        <p:nvPicPr>
          <p:cNvPr id="107" name="图片 106" descr="RT"/>
          <p:cNvPicPr>
            <a:picLocks noChangeAspect="1"/>
          </p:cNvPicPr>
          <p:nvPr/>
        </p:nvPicPr>
        <p:blipFill>
          <a:blip r:embed="rId10"/>
          <a:stretch>
            <a:fillRect/>
          </a:stretch>
        </p:blipFill>
        <p:spPr>
          <a:xfrm>
            <a:off x="9201785" y="4991100"/>
            <a:ext cx="801370" cy="458470"/>
          </a:xfrm>
          <a:prstGeom prst="rect">
            <a:avLst/>
          </a:prstGeom>
        </p:spPr>
      </p:pic>
      <p:pic>
        <p:nvPicPr>
          <p:cNvPr id="108" name="图片 107" descr="RT"/>
          <p:cNvPicPr>
            <a:picLocks noChangeAspect="1"/>
          </p:cNvPicPr>
          <p:nvPr/>
        </p:nvPicPr>
        <p:blipFill>
          <a:blip r:embed="rId10"/>
          <a:stretch>
            <a:fillRect/>
          </a:stretch>
        </p:blipFill>
        <p:spPr>
          <a:xfrm>
            <a:off x="9201785" y="5494655"/>
            <a:ext cx="801370" cy="458470"/>
          </a:xfrm>
          <a:prstGeom prst="rect">
            <a:avLst/>
          </a:prstGeom>
        </p:spPr>
      </p:pic>
      <p:pic>
        <p:nvPicPr>
          <p:cNvPr id="109" name="图片 108" descr="RT"/>
          <p:cNvPicPr>
            <a:picLocks noChangeAspect="1"/>
          </p:cNvPicPr>
          <p:nvPr/>
        </p:nvPicPr>
        <p:blipFill>
          <a:blip r:embed="rId10"/>
          <a:stretch>
            <a:fillRect/>
          </a:stretch>
        </p:blipFill>
        <p:spPr>
          <a:xfrm>
            <a:off x="9229090" y="6156325"/>
            <a:ext cx="801370" cy="458470"/>
          </a:xfrm>
          <a:prstGeom prst="rect">
            <a:avLst/>
          </a:prstGeom>
        </p:spPr>
      </p:pic>
      <p:sp>
        <p:nvSpPr>
          <p:cNvPr id="110" name="文本框 67"/>
          <p:cNvSpPr txBox="1"/>
          <p:nvPr/>
        </p:nvSpPr>
        <p:spPr>
          <a:xfrm>
            <a:off x="9081135" y="5796280"/>
            <a:ext cx="110871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8290" indent="-575945" algn="ctr"/>
            <a:r>
              <a:rPr lang="en-US" altLang="zh-CN" sz="2000" b="1"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1950" y="1784985"/>
            <a:ext cx="11468100" cy="8064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34" name="直接连接符 33"/>
          <p:cNvCxnSpPr/>
          <p:nvPr/>
        </p:nvCxnSpPr>
        <p:spPr>
          <a:xfrm>
            <a:off x="443531" y="1519315"/>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绪论背景</a:t>
            </a:r>
          </a:p>
        </p:txBody>
      </p:sp>
      <p:sp>
        <p:nvSpPr>
          <p:cNvPr id="45"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研究内容一</a:t>
            </a:r>
          </a:p>
        </p:txBody>
      </p:sp>
      <p:sp>
        <p:nvSpPr>
          <p:cNvPr id="46"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47"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48" name="组合 47"/>
          <p:cNvGrpSpPr/>
          <p:nvPr/>
        </p:nvGrpSpPr>
        <p:grpSpPr>
          <a:xfrm>
            <a:off x="374236" y="119271"/>
            <a:ext cx="2853562" cy="685608"/>
            <a:chOff x="1358264" y="5538038"/>
            <a:chExt cx="2796292" cy="685608"/>
          </a:xfrm>
        </p:grpSpPr>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5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5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52" name="直接连接符 51"/>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sp>
        <p:nvSpPr>
          <p:cNvPr id="80" name="矩形 79"/>
          <p:cNvSpPr/>
          <p:nvPr/>
        </p:nvSpPr>
        <p:spPr>
          <a:xfrm>
            <a:off x="364490" y="2595880"/>
            <a:ext cx="11462385" cy="80581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82" name="矩形 81"/>
          <p:cNvSpPr/>
          <p:nvPr/>
        </p:nvSpPr>
        <p:spPr>
          <a:xfrm>
            <a:off x="364490" y="4234180"/>
            <a:ext cx="11462385" cy="83566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dirty="0">
              <a:solidFill>
                <a:srgbClr val="FFFDFB"/>
              </a:solidFill>
            </a:endParaRPr>
          </a:p>
        </p:txBody>
      </p:sp>
      <p:sp>
        <p:nvSpPr>
          <p:cNvPr id="84" name="矩形 83"/>
          <p:cNvSpPr/>
          <p:nvPr/>
        </p:nvSpPr>
        <p:spPr>
          <a:xfrm>
            <a:off x="364490" y="5069840"/>
            <a:ext cx="11462385" cy="83566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dirty="0">
              <a:solidFill>
                <a:srgbClr val="FFFDFB"/>
              </a:solidFill>
            </a:endParaRPr>
          </a:p>
        </p:txBody>
      </p:sp>
      <p:sp>
        <p:nvSpPr>
          <p:cNvPr id="85" name="矩形 84"/>
          <p:cNvSpPr/>
          <p:nvPr/>
        </p:nvSpPr>
        <p:spPr>
          <a:xfrm>
            <a:off x="364649" y="5916522"/>
            <a:ext cx="11462691" cy="835359"/>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dirty="0">
              <a:solidFill>
                <a:srgbClr val="FFFDFB"/>
              </a:solidFill>
            </a:endParaRPr>
          </a:p>
        </p:txBody>
      </p:sp>
      <p:sp>
        <p:nvSpPr>
          <p:cNvPr id="86" name="矩形 85"/>
          <p:cNvSpPr/>
          <p:nvPr/>
        </p:nvSpPr>
        <p:spPr>
          <a:xfrm>
            <a:off x="364650" y="3406977"/>
            <a:ext cx="11462691" cy="835359"/>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dirty="0">
              <a:solidFill>
                <a:srgbClr val="FFFDFB"/>
              </a:solidFill>
            </a:endParaRPr>
          </a:p>
        </p:txBody>
      </p:sp>
      <p:grpSp>
        <p:nvGrpSpPr>
          <p:cNvPr id="127" name="组合 126"/>
          <p:cNvGrpSpPr/>
          <p:nvPr/>
        </p:nvGrpSpPr>
        <p:grpSpPr>
          <a:xfrm>
            <a:off x="3224845" y="944450"/>
            <a:ext cx="8527444" cy="584390"/>
            <a:chOff x="3224845" y="944450"/>
            <a:chExt cx="8527444" cy="584390"/>
          </a:xfrm>
        </p:grpSpPr>
        <p:sp>
          <p:nvSpPr>
            <p:cNvPr id="128" name="矩形 127"/>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29"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网络训练</a:t>
              </a:r>
            </a:p>
          </p:txBody>
        </p:sp>
      </p:grpSp>
      <p:sp>
        <p:nvSpPr>
          <p:cNvPr id="3"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网络训练</a:t>
            </a:r>
          </a:p>
        </p:txBody>
      </p:sp>
      <p:pic>
        <p:nvPicPr>
          <p:cNvPr id="5" name="图片 4" descr="l-voxel公式"/>
          <p:cNvPicPr>
            <a:picLocks noChangeAspect="1"/>
          </p:cNvPicPr>
          <p:nvPr/>
        </p:nvPicPr>
        <p:blipFill>
          <a:blip r:embed="rId4"/>
          <a:stretch>
            <a:fillRect/>
          </a:stretch>
        </p:blipFill>
        <p:spPr>
          <a:xfrm>
            <a:off x="4283075" y="2750820"/>
            <a:ext cx="4453890" cy="492125"/>
          </a:xfrm>
          <a:prstGeom prst="rect">
            <a:avLst/>
          </a:prstGeom>
        </p:spPr>
      </p:pic>
      <p:pic>
        <p:nvPicPr>
          <p:cNvPr id="6" name="图片 5" descr="l-view"/>
          <p:cNvPicPr>
            <a:picLocks noChangeAspect="1"/>
          </p:cNvPicPr>
          <p:nvPr/>
        </p:nvPicPr>
        <p:blipFill>
          <a:blip r:embed="rId5"/>
          <a:stretch>
            <a:fillRect/>
          </a:stretch>
        </p:blipFill>
        <p:spPr>
          <a:xfrm>
            <a:off x="4311650" y="3504565"/>
            <a:ext cx="6951980" cy="584835"/>
          </a:xfrm>
          <a:prstGeom prst="rect">
            <a:avLst/>
          </a:prstGeom>
        </p:spPr>
      </p:pic>
      <p:pic>
        <p:nvPicPr>
          <p:cNvPr id="7" name="图片 6" descr="l-depth"/>
          <p:cNvPicPr>
            <a:picLocks noChangeAspect="1"/>
          </p:cNvPicPr>
          <p:nvPr/>
        </p:nvPicPr>
        <p:blipFill>
          <a:blip r:embed="rId6"/>
          <a:stretch>
            <a:fillRect/>
          </a:stretch>
        </p:blipFill>
        <p:spPr>
          <a:xfrm>
            <a:off x="4283075" y="4232910"/>
            <a:ext cx="3271520" cy="693420"/>
          </a:xfrm>
          <a:prstGeom prst="rect">
            <a:avLst/>
          </a:prstGeom>
        </p:spPr>
      </p:pic>
      <p:pic>
        <p:nvPicPr>
          <p:cNvPr id="8" name="图片 7" descr="l-pc"/>
          <p:cNvPicPr>
            <a:picLocks noChangeAspect="1"/>
          </p:cNvPicPr>
          <p:nvPr/>
        </p:nvPicPr>
        <p:blipFill>
          <a:blip r:embed="rId7"/>
          <a:stretch>
            <a:fillRect/>
          </a:stretch>
        </p:blipFill>
        <p:spPr>
          <a:xfrm>
            <a:off x="4311650" y="5172075"/>
            <a:ext cx="7262495" cy="718820"/>
          </a:xfrm>
          <a:prstGeom prst="rect">
            <a:avLst/>
          </a:prstGeom>
        </p:spPr>
      </p:pic>
      <p:pic>
        <p:nvPicPr>
          <p:cNvPr id="19" name="图片 18" descr="l-all"/>
          <p:cNvPicPr>
            <a:picLocks noChangeAspect="1"/>
          </p:cNvPicPr>
          <p:nvPr/>
        </p:nvPicPr>
        <p:blipFill>
          <a:blip r:embed="rId8"/>
          <a:stretch>
            <a:fillRect/>
          </a:stretch>
        </p:blipFill>
        <p:spPr>
          <a:xfrm>
            <a:off x="4249420" y="5997575"/>
            <a:ext cx="5535930" cy="575945"/>
          </a:xfrm>
          <a:prstGeom prst="rect">
            <a:avLst/>
          </a:prstGeom>
        </p:spPr>
      </p:pic>
      <p:sp>
        <p:nvSpPr>
          <p:cNvPr id="15" name="文本框 67"/>
          <p:cNvSpPr txBox="1"/>
          <p:nvPr/>
        </p:nvSpPr>
        <p:spPr>
          <a:xfrm>
            <a:off x="374650" y="2031365"/>
            <a:ext cx="295910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r>
              <a:rPr lang="zh-CN" b="1" dirty="0">
                <a:latin typeface="微软雅黑" panose="020B0503020204020204" pitchFamily="34" charset="-122"/>
                <a:ea typeface="微软雅黑" panose="020B0503020204020204" pitchFamily="34" charset="-122"/>
              </a:rPr>
              <a:t>数据集：</a:t>
            </a:r>
            <a:r>
              <a:rPr dirty="0">
                <a:latin typeface="微软雅黑" panose="020B0503020204020204" pitchFamily="34" charset="-122"/>
                <a:ea typeface="微软雅黑" panose="020B0503020204020204" pitchFamily="34" charset="-122"/>
              </a:rPr>
              <a:t>2D-3D-S</a:t>
            </a:r>
            <a:r>
              <a:rPr 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S3DIS</a:t>
            </a:r>
          </a:p>
        </p:txBody>
      </p:sp>
      <p:sp>
        <p:nvSpPr>
          <p:cNvPr id="16" name="文本框 67"/>
          <p:cNvSpPr txBox="1"/>
          <p:nvPr/>
        </p:nvSpPr>
        <p:spPr>
          <a:xfrm>
            <a:off x="3343275" y="2019935"/>
            <a:ext cx="448564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数据量：</a:t>
            </a:r>
            <a:r>
              <a:rPr lang="zh-CN"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1413</a:t>
            </a:r>
            <a:r>
              <a:rPr lang="zh-CN" altLang="en-US" dirty="0">
                <a:latin typeface="微软雅黑" panose="020B0503020204020204" pitchFamily="34" charset="-122"/>
                <a:ea typeface="微软雅黑" panose="020B0503020204020204" pitchFamily="34" charset="-122"/>
              </a:rPr>
              <a:t>组，</a:t>
            </a:r>
            <a:r>
              <a:rPr lang="en-US" altLang="zh-CN" dirty="0">
                <a:latin typeface="微软雅黑" panose="020B0503020204020204" pitchFamily="34" charset="-122"/>
                <a:ea typeface="微软雅黑" panose="020B0503020204020204" pitchFamily="34" charset="-122"/>
              </a:rPr>
              <a:t>1063</a:t>
            </a:r>
            <a:r>
              <a:rPr lang="zh-CN" altLang="en-US" dirty="0">
                <a:latin typeface="微软雅黑" panose="020B0503020204020204" pitchFamily="34" charset="-122"/>
                <a:ea typeface="微软雅黑" panose="020B0503020204020204" pitchFamily="34" charset="-122"/>
              </a:rPr>
              <a:t>训练，</a:t>
            </a:r>
            <a:r>
              <a:rPr lang="en-US" altLang="zh-CN" dirty="0">
                <a:latin typeface="微软雅黑" panose="020B0503020204020204" pitchFamily="34" charset="-122"/>
                <a:ea typeface="微软雅黑" panose="020B0503020204020204" pitchFamily="34" charset="-122"/>
              </a:rPr>
              <a:t>350</a:t>
            </a:r>
            <a:r>
              <a:rPr lang="zh-CN" altLang="en-US" dirty="0">
                <a:latin typeface="微软雅黑" panose="020B0503020204020204" pitchFamily="34" charset="-122"/>
                <a:ea typeface="微软雅黑" panose="020B0503020204020204" pitchFamily="34" charset="-122"/>
              </a:rPr>
              <a:t>测试</a:t>
            </a:r>
          </a:p>
        </p:txBody>
      </p:sp>
      <p:sp>
        <p:nvSpPr>
          <p:cNvPr id="23" name="文本框 67"/>
          <p:cNvSpPr txBox="1"/>
          <p:nvPr/>
        </p:nvSpPr>
        <p:spPr>
          <a:xfrm>
            <a:off x="7945120" y="2021840"/>
            <a:ext cx="3902075"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r>
              <a:rPr lang="zh-CN" altLang="en-US" b="1" dirty="0">
                <a:latin typeface="微软雅黑" panose="020B0503020204020204" pitchFamily="34" charset="-122"/>
                <a:ea typeface="微软雅黑" panose="020B0503020204020204" pitchFamily="34" charset="-122"/>
              </a:rPr>
              <a:t>训练方式：</a:t>
            </a:r>
            <a:r>
              <a:rPr lang="zh-CN" altLang="en-US" dirty="0">
                <a:latin typeface="微软雅黑" panose="020B0503020204020204" pitchFamily="34" charset="-122"/>
                <a:ea typeface="微软雅黑" panose="020B0503020204020204" pitchFamily="34" charset="-122"/>
              </a:rPr>
              <a:t>先分别训练，再联合训练</a:t>
            </a:r>
          </a:p>
        </p:txBody>
      </p:sp>
      <p:sp>
        <p:nvSpPr>
          <p:cNvPr id="25" name="矩形 24"/>
          <p:cNvSpPr/>
          <p:nvPr/>
        </p:nvSpPr>
        <p:spPr>
          <a:xfrm>
            <a:off x="574675" y="2767330"/>
            <a:ext cx="1365885" cy="368300"/>
          </a:xfrm>
          <a:prstGeom prst="rect">
            <a:avLst/>
          </a:prstGeom>
          <a:noFill/>
        </p:spPr>
        <p:txBody>
          <a:bodyPr wrap="square" rtlCol="0">
            <a:spAutoFit/>
          </a:bodyPr>
          <a:lstStyle/>
          <a:p>
            <a:pPr marL="431800" indent="-457200" algn="just"/>
            <a:r>
              <a:rPr lang="zh-CN" altLang="en-US" dirty="0">
                <a:solidFill>
                  <a:srgbClr val="FF0000"/>
                </a:solidFill>
                <a:latin typeface="微软雅黑" panose="020B0503020204020204" pitchFamily="34" charset="-122"/>
                <a:ea typeface="微软雅黑" panose="020B0503020204020204" pitchFamily="34" charset="-122"/>
              </a:rPr>
              <a:t>体素损失</a:t>
            </a:r>
            <a:r>
              <a:rPr lang="en-US" altLang="zh-CN" dirty="0">
                <a:solidFill>
                  <a:srgbClr val="FF0000"/>
                </a:solidFill>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26" name="矩形 25"/>
          <p:cNvSpPr/>
          <p:nvPr/>
        </p:nvSpPr>
        <p:spPr>
          <a:xfrm>
            <a:off x="591820" y="3612515"/>
            <a:ext cx="1704340" cy="368300"/>
          </a:xfrm>
          <a:prstGeom prst="rect">
            <a:avLst/>
          </a:prstGeom>
          <a:noFill/>
        </p:spPr>
        <p:txBody>
          <a:bodyPr wrap="square" rtlCol="0">
            <a:spAutoFit/>
          </a:bodyPr>
          <a:lstStyle/>
          <a:p>
            <a:pPr marL="431800" indent="-457200" algn="just"/>
            <a:r>
              <a:rPr lang="zh-CN" altLang="en-US" dirty="0">
                <a:solidFill>
                  <a:srgbClr val="FF0000"/>
                </a:solidFill>
                <a:latin typeface="微软雅黑" panose="020B0503020204020204" pitchFamily="34" charset="-122"/>
                <a:ea typeface="微软雅黑" panose="020B0503020204020204" pitchFamily="34" charset="-122"/>
              </a:rPr>
              <a:t>视角生成损失</a:t>
            </a:r>
            <a:endParaRPr lang="zh-CN" altLang="en-US" dirty="0">
              <a:latin typeface="微软雅黑" panose="020B0503020204020204" pitchFamily="34" charset="-122"/>
              <a:ea typeface="微软雅黑" panose="020B0503020204020204" pitchFamily="34" charset="-122"/>
            </a:endParaRPr>
          </a:p>
        </p:txBody>
      </p:sp>
      <p:sp>
        <p:nvSpPr>
          <p:cNvPr id="27" name="矩形 26"/>
          <p:cNvSpPr/>
          <p:nvPr/>
        </p:nvSpPr>
        <p:spPr>
          <a:xfrm>
            <a:off x="558165" y="4513580"/>
            <a:ext cx="1896110" cy="368300"/>
          </a:xfrm>
          <a:prstGeom prst="rect">
            <a:avLst/>
          </a:prstGeom>
          <a:noFill/>
        </p:spPr>
        <p:txBody>
          <a:bodyPr wrap="square" rtlCol="0">
            <a:spAutoFit/>
          </a:bodyPr>
          <a:lstStyle/>
          <a:p>
            <a:pPr marL="431800" indent="-457200" algn="just"/>
            <a:r>
              <a:rPr lang="zh-CN" altLang="en-US" dirty="0">
                <a:solidFill>
                  <a:srgbClr val="FF0000"/>
                </a:solidFill>
                <a:latin typeface="微软雅黑" panose="020B0503020204020204" pitchFamily="34" charset="-122"/>
                <a:ea typeface="微软雅黑" panose="020B0503020204020204" pitchFamily="34" charset="-122"/>
              </a:rPr>
              <a:t>深度图补全损失</a:t>
            </a: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a:off x="558165" y="5323205"/>
            <a:ext cx="1656080" cy="368300"/>
          </a:xfrm>
          <a:prstGeom prst="rect">
            <a:avLst/>
          </a:prstGeom>
          <a:noFill/>
        </p:spPr>
        <p:txBody>
          <a:bodyPr wrap="square" rtlCol="0">
            <a:spAutoFit/>
          </a:bodyPr>
          <a:lstStyle/>
          <a:p>
            <a:pPr marL="431800" indent="-457200" algn="just"/>
            <a:r>
              <a:rPr lang="zh-CN" altLang="en-US" dirty="0">
                <a:solidFill>
                  <a:srgbClr val="FF0000"/>
                </a:solidFill>
                <a:latin typeface="微软雅黑" panose="020B0503020204020204" pitchFamily="34" charset="-122"/>
                <a:ea typeface="微软雅黑" panose="020B0503020204020204" pitchFamily="34" charset="-122"/>
              </a:rPr>
              <a:t>点云补全损失</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558165" y="6120130"/>
            <a:ext cx="1234440" cy="368300"/>
          </a:xfrm>
          <a:prstGeom prst="rect">
            <a:avLst/>
          </a:prstGeom>
          <a:noFill/>
        </p:spPr>
        <p:txBody>
          <a:bodyPr wrap="square" rtlCol="0">
            <a:spAutoFit/>
          </a:bodyPr>
          <a:lstStyle/>
          <a:p>
            <a:pPr marL="431800" indent="-457200" algn="just"/>
            <a:r>
              <a:rPr lang="zh-CN" altLang="en-US" dirty="0">
                <a:solidFill>
                  <a:srgbClr val="FF0000"/>
                </a:solidFill>
                <a:latin typeface="微软雅黑" panose="020B0503020204020204" pitchFamily="34" charset="-122"/>
                <a:ea typeface="微软雅黑" panose="020B0503020204020204" pitchFamily="34" charset="-122"/>
              </a:rPr>
              <a:t>整体损失</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
        <p:nvSpPr>
          <p:cNvPr id="40"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研究内容一</a:t>
            </a:r>
          </a:p>
        </p:txBody>
      </p:sp>
      <p:sp>
        <p:nvSpPr>
          <p:cNvPr id="41"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42"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43" name="组合 42"/>
          <p:cNvGrpSpPr/>
          <p:nvPr/>
        </p:nvGrpSpPr>
        <p:grpSpPr>
          <a:xfrm>
            <a:off x="374236" y="119271"/>
            <a:ext cx="2853562" cy="685608"/>
            <a:chOff x="1358264" y="5538038"/>
            <a:chExt cx="2796292" cy="685608"/>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45"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46"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47" name="直接连接符 46"/>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grpSp>
        <p:nvGrpSpPr>
          <p:cNvPr id="27" name="组合 26"/>
          <p:cNvGrpSpPr/>
          <p:nvPr/>
        </p:nvGrpSpPr>
        <p:grpSpPr>
          <a:xfrm>
            <a:off x="3224845" y="944450"/>
            <a:ext cx="8527444" cy="584390"/>
            <a:chOff x="3224845" y="944450"/>
            <a:chExt cx="8527444" cy="584390"/>
          </a:xfrm>
        </p:grpSpPr>
        <p:sp>
          <p:nvSpPr>
            <p:cNvPr id="28" name="矩形 27"/>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9"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中间过程可视化展示</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4"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3.4 </a:t>
            </a: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rPr>
              <a:t>实验结果</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00" name="图片 99"/>
          <p:cNvPicPr/>
          <p:nvPr/>
        </p:nvPicPr>
        <p:blipFill>
          <a:blip r:embed="rId4"/>
          <a:srcRect r="51218"/>
          <a:stretch>
            <a:fillRect/>
          </a:stretch>
        </p:blipFill>
        <p:spPr>
          <a:xfrm>
            <a:off x="269240" y="2602230"/>
            <a:ext cx="2416175" cy="1276350"/>
          </a:xfrm>
          <a:prstGeom prst="rect">
            <a:avLst/>
          </a:prstGeom>
          <a:noFill/>
          <a:ln w="9525">
            <a:noFill/>
          </a:ln>
        </p:spPr>
      </p:pic>
      <p:pic>
        <p:nvPicPr>
          <p:cNvPr id="2" name="图片 17"/>
          <p:cNvPicPr>
            <a:picLocks noChangeAspect="1"/>
          </p:cNvPicPr>
          <p:nvPr/>
        </p:nvPicPr>
        <p:blipFill>
          <a:blip r:embed="rId5"/>
          <a:stretch>
            <a:fillRect/>
          </a:stretch>
        </p:blipFill>
        <p:spPr>
          <a:xfrm>
            <a:off x="3276600" y="2366645"/>
            <a:ext cx="3867150" cy="4034155"/>
          </a:xfrm>
          <a:prstGeom prst="rect">
            <a:avLst/>
          </a:prstGeom>
          <a:noFill/>
          <a:ln>
            <a:noFill/>
          </a:ln>
        </p:spPr>
      </p:pic>
      <p:pic>
        <p:nvPicPr>
          <p:cNvPr id="3" name="图片 2"/>
          <p:cNvPicPr/>
          <p:nvPr/>
        </p:nvPicPr>
        <p:blipFill>
          <a:blip r:embed="rId4"/>
          <a:srcRect l="51051"/>
          <a:stretch>
            <a:fillRect/>
          </a:stretch>
        </p:blipFill>
        <p:spPr>
          <a:xfrm>
            <a:off x="269240" y="4571365"/>
            <a:ext cx="2424430" cy="1276350"/>
          </a:xfrm>
          <a:prstGeom prst="rect">
            <a:avLst/>
          </a:prstGeom>
          <a:noFill/>
          <a:ln w="9525">
            <a:noFill/>
          </a:ln>
        </p:spPr>
      </p:pic>
      <p:sp>
        <p:nvSpPr>
          <p:cNvPr id="6" name="矩形 5"/>
          <p:cNvSpPr/>
          <p:nvPr/>
        </p:nvSpPr>
        <p:spPr>
          <a:xfrm>
            <a:off x="156210" y="1723390"/>
            <a:ext cx="2694305" cy="504380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8" name="文本框 7"/>
          <p:cNvSpPr txBox="1">
            <a:spLocks noChangeArrowheads="1"/>
          </p:cNvSpPr>
          <p:nvPr/>
        </p:nvSpPr>
        <p:spPr bwMode="auto">
          <a:xfrm>
            <a:off x="363855" y="1870710"/>
            <a:ext cx="23552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输入全景图</a:t>
            </a:r>
          </a:p>
        </p:txBody>
      </p:sp>
      <p:sp>
        <p:nvSpPr>
          <p:cNvPr id="14" name="TextBox 6"/>
          <p:cNvSpPr txBox="1"/>
          <p:nvPr/>
        </p:nvSpPr>
        <p:spPr>
          <a:xfrm>
            <a:off x="144145" y="3889375"/>
            <a:ext cx="2656840"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单通道全景深度图</a:t>
            </a:r>
          </a:p>
        </p:txBody>
      </p:sp>
      <p:sp>
        <p:nvSpPr>
          <p:cNvPr id="15" name="TextBox 6"/>
          <p:cNvSpPr txBox="1"/>
          <p:nvPr/>
        </p:nvSpPr>
        <p:spPr>
          <a:xfrm>
            <a:off x="155575" y="5848350"/>
            <a:ext cx="2645410"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三通道全景深度图</a:t>
            </a:r>
          </a:p>
        </p:txBody>
      </p:sp>
      <p:sp>
        <p:nvSpPr>
          <p:cNvPr id="16" name="矩形 15"/>
          <p:cNvSpPr/>
          <p:nvPr/>
        </p:nvSpPr>
        <p:spPr>
          <a:xfrm>
            <a:off x="2854325" y="1723390"/>
            <a:ext cx="4403725" cy="504380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7" name="矩形 16"/>
          <p:cNvSpPr/>
          <p:nvPr/>
        </p:nvSpPr>
        <p:spPr>
          <a:xfrm>
            <a:off x="7257415" y="1719580"/>
            <a:ext cx="4755515" cy="504825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8" name="文本框 17"/>
          <p:cNvSpPr txBox="1">
            <a:spLocks noChangeArrowheads="1"/>
          </p:cNvSpPr>
          <p:nvPr/>
        </p:nvSpPr>
        <p:spPr bwMode="auto">
          <a:xfrm>
            <a:off x="3124200" y="1855470"/>
            <a:ext cx="42456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视角选取与深度图补全</a:t>
            </a:r>
          </a:p>
        </p:txBody>
      </p:sp>
      <p:sp>
        <p:nvSpPr>
          <p:cNvPr id="19" name="KSO_Shape"/>
          <p:cNvSpPr/>
          <p:nvPr/>
        </p:nvSpPr>
        <p:spPr bwMode="auto">
          <a:xfrm>
            <a:off x="3545840" y="1901190"/>
            <a:ext cx="215900" cy="30226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20" name="文本框 19"/>
          <p:cNvSpPr txBox="1">
            <a:spLocks noChangeArrowheads="1"/>
          </p:cNvSpPr>
          <p:nvPr/>
        </p:nvSpPr>
        <p:spPr bwMode="auto">
          <a:xfrm>
            <a:off x="7819390" y="1873250"/>
            <a:ext cx="411543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体素补全与点云补全</a:t>
            </a:r>
          </a:p>
        </p:txBody>
      </p:sp>
      <p:sp>
        <p:nvSpPr>
          <p:cNvPr id="25" name="KSO_Shape"/>
          <p:cNvSpPr/>
          <p:nvPr/>
        </p:nvSpPr>
        <p:spPr bwMode="auto">
          <a:xfrm>
            <a:off x="574675" y="1927860"/>
            <a:ext cx="215900" cy="30226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30" name="KSO_Shape"/>
          <p:cNvSpPr/>
          <p:nvPr/>
        </p:nvSpPr>
        <p:spPr bwMode="auto">
          <a:xfrm>
            <a:off x="8340090" y="1920875"/>
            <a:ext cx="215900" cy="30226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31" name="TextBox 6"/>
          <p:cNvSpPr txBox="1"/>
          <p:nvPr/>
        </p:nvSpPr>
        <p:spPr>
          <a:xfrm>
            <a:off x="3267075" y="6384925"/>
            <a:ext cx="1925955"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残缺深度图</a:t>
            </a:r>
          </a:p>
        </p:txBody>
      </p:sp>
      <p:sp>
        <p:nvSpPr>
          <p:cNvPr id="33" name="TextBox 6"/>
          <p:cNvSpPr txBox="1"/>
          <p:nvPr/>
        </p:nvSpPr>
        <p:spPr>
          <a:xfrm>
            <a:off x="5193030" y="6384290"/>
            <a:ext cx="1896745"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补全深度图</a:t>
            </a:r>
          </a:p>
        </p:txBody>
      </p:sp>
      <mc:AlternateContent xmlns:mc="http://schemas.openxmlformats.org/markup-compatibility/2006" xmlns:a14="http://schemas.microsoft.com/office/drawing/2010/main">
        <mc:Choice Requires="a14">
          <p:sp>
            <p:nvSpPr>
              <p:cNvPr id="48" name="TextBox 6"/>
              <p:cNvSpPr txBox="1"/>
              <p:nvPr/>
            </p:nvSpPr>
            <p:spPr>
              <a:xfrm>
                <a:off x="2884805" y="2538095"/>
                <a:ext cx="450850" cy="279400"/>
              </a:xfrm>
              <a:prstGeom prst="rect">
                <a:avLst/>
              </a:prstGeom>
              <a:noFill/>
            </p:spPr>
            <p:txBody>
              <a:bodyPr wrap="square" lIns="0" tIns="48000" rIns="0" bIns="4800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200" dirty="0">
                              <a:latin typeface="Cambria Math" panose="02040503050406030204" pitchFamily="18" charset="0"/>
                              <a:ea typeface="微软雅黑" panose="020B0503020204020204" pitchFamily="34" charset="-122"/>
                              <a:sym typeface="+mn-ea"/>
                            </a:rPr>
                            <m:t>𝑉</m:t>
                          </m:r>
                        </m:e>
                        <m:sub>
                          <m: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t>1</m:t>
                          </m:r>
                        </m:sub>
                      </m:sSub>
                    </m:oMath>
                  </m:oMathPara>
                </a14:m>
                <a:endPar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48" name="TextBox 6"/>
              <p:cNvSpPr txBox="1">
                <a:spLocks noRot="1" noChangeAspect="1" noMove="1" noResize="1" noEditPoints="1" noAdjustHandles="1" noChangeArrowheads="1" noChangeShapeType="1" noTextEdit="1"/>
              </p:cNvSpPr>
              <p:nvPr/>
            </p:nvSpPr>
            <p:spPr>
              <a:xfrm>
                <a:off x="2884805" y="2538095"/>
                <a:ext cx="450850" cy="2794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6"/>
              <p:cNvSpPr txBox="1"/>
              <p:nvPr/>
            </p:nvSpPr>
            <p:spPr>
              <a:xfrm>
                <a:off x="2854325" y="3895725"/>
                <a:ext cx="450850" cy="279400"/>
              </a:xfrm>
              <a:prstGeom prst="rect">
                <a:avLst/>
              </a:prstGeom>
              <a:noFill/>
            </p:spPr>
            <p:txBody>
              <a:bodyPr wrap="square" lIns="0" tIns="48000" rIns="0" bIns="4800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200" dirty="0">
                              <a:latin typeface="Cambria Math" panose="02040503050406030204" pitchFamily="18" charset="0"/>
                              <a:ea typeface="微软雅黑" panose="020B0503020204020204" pitchFamily="34" charset="-122"/>
                              <a:sym typeface="+mn-ea"/>
                            </a:rPr>
                            <m:t>𝑉</m:t>
                          </m:r>
                        </m:e>
                        <m:sub>
                          <m: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t>3</m:t>
                          </m:r>
                        </m:sub>
                      </m:sSub>
                    </m:oMath>
                  </m:oMathPara>
                </a14:m>
                <a:endPar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49" name="TextBox 6"/>
              <p:cNvSpPr txBox="1">
                <a:spLocks noRot="1" noChangeAspect="1" noMove="1" noResize="1" noEditPoints="1" noAdjustHandles="1" noChangeArrowheads="1" noChangeShapeType="1" noTextEdit="1"/>
              </p:cNvSpPr>
              <p:nvPr/>
            </p:nvSpPr>
            <p:spPr>
              <a:xfrm>
                <a:off x="2854325" y="3895725"/>
                <a:ext cx="450850" cy="2794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Box 6"/>
              <p:cNvSpPr txBox="1"/>
              <p:nvPr/>
            </p:nvSpPr>
            <p:spPr>
              <a:xfrm>
                <a:off x="2872105" y="4574540"/>
                <a:ext cx="450850" cy="279400"/>
              </a:xfrm>
              <a:prstGeom prst="rect">
                <a:avLst/>
              </a:prstGeom>
              <a:noFill/>
            </p:spPr>
            <p:txBody>
              <a:bodyPr wrap="square" lIns="0" tIns="48000" rIns="0" bIns="4800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200" dirty="0">
                              <a:latin typeface="Cambria Math" panose="02040503050406030204" pitchFamily="18" charset="0"/>
                              <a:ea typeface="微软雅黑" panose="020B0503020204020204" pitchFamily="34" charset="-122"/>
                              <a:sym typeface="+mn-ea"/>
                            </a:rPr>
                            <m:t>𝑉</m:t>
                          </m:r>
                        </m:e>
                        <m:sub>
                          <m: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t>4</m:t>
                          </m:r>
                        </m:sub>
                      </m:sSub>
                    </m:oMath>
                  </m:oMathPara>
                </a14:m>
                <a:endPar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50" name="TextBox 6"/>
              <p:cNvSpPr txBox="1">
                <a:spLocks noRot="1" noChangeAspect="1" noMove="1" noResize="1" noEditPoints="1" noAdjustHandles="1" noChangeArrowheads="1" noChangeShapeType="1" noTextEdit="1"/>
              </p:cNvSpPr>
              <p:nvPr/>
            </p:nvSpPr>
            <p:spPr>
              <a:xfrm>
                <a:off x="2872105" y="4574540"/>
                <a:ext cx="450850" cy="279400"/>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6"/>
              <p:cNvSpPr txBox="1"/>
              <p:nvPr/>
            </p:nvSpPr>
            <p:spPr>
              <a:xfrm>
                <a:off x="2864485" y="5253355"/>
                <a:ext cx="450850" cy="279400"/>
              </a:xfrm>
              <a:prstGeom prst="rect">
                <a:avLst/>
              </a:prstGeom>
              <a:noFill/>
            </p:spPr>
            <p:txBody>
              <a:bodyPr wrap="square" lIns="0" tIns="48000" rIns="0" bIns="4800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200" dirty="0">
                              <a:latin typeface="Cambria Math" panose="02040503050406030204" pitchFamily="18" charset="0"/>
                              <a:ea typeface="微软雅黑" panose="020B0503020204020204" pitchFamily="34" charset="-122"/>
                              <a:sym typeface="+mn-ea"/>
                            </a:rPr>
                            <m:t>𝑉</m:t>
                          </m:r>
                        </m:e>
                        <m:sub>
                          <m: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t>5</m:t>
                          </m:r>
                        </m:sub>
                      </m:sSub>
                    </m:oMath>
                  </m:oMathPara>
                </a14:m>
                <a:endPar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52" name="TextBox 6"/>
              <p:cNvSpPr txBox="1">
                <a:spLocks noRot="1" noChangeAspect="1" noMove="1" noResize="1" noEditPoints="1" noAdjustHandles="1" noChangeArrowheads="1" noChangeShapeType="1" noTextEdit="1"/>
              </p:cNvSpPr>
              <p:nvPr/>
            </p:nvSpPr>
            <p:spPr>
              <a:xfrm>
                <a:off x="2864485" y="5253355"/>
                <a:ext cx="450850" cy="27940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6"/>
              <p:cNvSpPr txBox="1"/>
              <p:nvPr/>
            </p:nvSpPr>
            <p:spPr>
              <a:xfrm>
                <a:off x="2874645" y="5932170"/>
                <a:ext cx="450850" cy="279400"/>
              </a:xfrm>
              <a:prstGeom prst="rect">
                <a:avLst/>
              </a:prstGeom>
              <a:noFill/>
            </p:spPr>
            <p:txBody>
              <a:bodyPr wrap="square" lIns="0" tIns="48000" rIns="0" bIns="4800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200" dirty="0">
                              <a:latin typeface="Cambria Math" panose="02040503050406030204" pitchFamily="18" charset="0"/>
                              <a:ea typeface="微软雅黑" panose="020B0503020204020204" pitchFamily="34" charset="-122"/>
                              <a:sym typeface="+mn-ea"/>
                            </a:rPr>
                            <m:t>𝑉</m:t>
                          </m:r>
                        </m:e>
                        <m:sub>
                          <m: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t>6</m:t>
                          </m:r>
                        </m:sub>
                      </m:sSub>
                    </m:oMath>
                  </m:oMathPara>
                </a14:m>
                <a:endPar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53" name="TextBox 6"/>
              <p:cNvSpPr txBox="1">
                <a:spLocks noRot="1" noChangeAspect="1" noMove="1" noResize="1" noEditPoints="1" noAdjustHandles="1" noChangeArrowheads="1" noChangeShapeType="1" noTextEdit="1"/>
              </p:cNvSpPr>
              <p:nvPr/>
            </p:nvSpPr>
            <p:spPr>
              <a:xfrm>
                <a:off x="2874645" y="5932170"/>
                <a:ext cx="450850" cy="27940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6"/>
              <p:cNvSpPr txBox="1"/>
              <p:nvPr/>
            </p:nvSpPr>
            <p:spPr>
              <a:xfrm>
                <a:off x="2861945" y="3216910"/>
                <a:ext cx="450850" cy="279400"/>
              </a:xfrm>
              <a:prstGeom prst="rect">
                <a:avLst/>
              </a:prstGeom>
              <a:noFill/>
            </p:spPr>
            <p:txBody>
              <a:bodyPr wrap="square" lIns="0" tIns="48000" rIns="0" bIns="4800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1200" dirty="0">
                              <a:latin typeface="Cambria Math" panose="02040503050406030204" pitchFamily="18" charset="0"/>
                              <a:ea typeface="微软雅黑" panose="020B0503020204020204" pitchFamily="34" charset="-122"/>
                              <a:sym typeface="+mn-ea"/>
                            </a:rPr>
                            <m:t>𝑉</m:t>
                          </m:r>
                        </m:e>
                        <m:sub>
                          <m:r>
                            <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rPr>
                            <m:t>2</m:t>
                          </m:r>
                        </m:sub>
                      </m:sSub>
                    </m:oMath>
                  </m:oMathPara>
                </a14:m>
                <a:endParaRPr lang="en-US" altLang="zh-CN" sz="1200" i="1" dirty="0">
                  <a:solidFill>
                    <a:schemeClr val="tx1"/>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xmlns="">
          <p:sp>
            <p:nvSpPr>
              <p:cNvPr id="54" name="TextBox 6"/>
              <p:cNvSpPr txBox="1">
                <a:spLocks noRot="1" noChangeAspect="1" noMove="1" noResize="1" noEditPoints="1" noAdjustHandles="1" noChangeArrowheads="1" noChangeShapeType="1" noTextEdit="1"/>
              </p:cNvSpPr>
              <p:nvPr/>
            </p:nvSpPr>
            <p:spPr>
              <a:xfrm>
                <a:off x="2861945" y="3216910"/>
                <a:ext cx="450850" cy="279400"/>
              </a:xfrm>
              <a:prstGeom prst="rect">
                <a:avLst/>
              </a:prstGeom>
              <a:blipFill rotWithShape="1">
                <a:blip r:embed="rId11"/>
                <a:stretch>
                  <a:fillRect/>
                </a:stretch>
              </a:blipFill>
            </p:spPr>
            <p:txBody>
              <a:bodyPr/>
              <a:lstStyle/>
              <a:p>
                <a:r>
                  <a:rPr lang="zh-CN" altLang="en-US">
                    <a:noFill/>
                  </a:rPr>
                  <a:t> </a:t>
                </a:r>
              </a:p>
            </p:txBody>
          </p:sp>
        </mc:Fallback>
      </mc:AlternateContent>
      <p:sp>
        <p:nvSpPr>
          <p:cNvPr id="9" name="TextBox 6"/>
          <p:cNvSpPr txBox="1"/>
          <p:nvPr/>
        </p:nvSpPr>
        <p:spPr>
          <a:xfrm>
            <a:off x="7310755" y="2879090"/>
            <a:ext cx="236855" cy="833755"/>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体素补全</a:t>
            </a:r>
          </a:p>
        </p:txBody>
      </p:sp>
      <p:sp>
        <p:nvSpPr>
          <p:cNvPr id="10" name="TextBox 6"/>
          <p:cNvSpPr txBox="1"/>
          <p:nvPr/>
        </p:nvSpPr>
        <p:spPr>
          <a:xfrm>
            <a:off x="7378065" y="4915535"/>
            <a:ext cx="193675" cy="833755"/>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点云补全</a:t>
            </a:r>
          </a:p>
        </p:txBody>
      </p:sp>
      <p:sp>
        <p:nvSpPr>
          <p:cNvPr id="11" name="TextBox 6"/>
          <p:cNvSpPr txBox="1"/>
          <p:nvPr/>
        </p:nvSpPr>
        <p:spPr>
          <a:xfrm>
            <a:off x="7614285" y="6433820"/>
            <a:ext cx="2106295"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补全前</a:t>
            </a:r>
          </a:p>
        </p:txBody>
      </p:sp>
      <p:sp>
        <p:nvSpPr>
          <p:cNvPr id="12" name="TextBox 6"/>
          <p:cNvSpPr txBox="1"/>
          <p:nvPr/>
        </p:nvSpPr>
        <p:spPr>
          <a:xfrm>
            <a:off x="9720580" y="6426835"/>
            <a:ext cx="2103120"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补全后</a:t>
            </a:r>
          </a:p>
        </p:txBody>
      </p:sp>
      <p:pic>
        <p:nvPicPr>
          <p:cNvPr id="5" name="图片 4"/>
          <p:cNvPicPr>
            <a:picLocks noChangeAspect="1"/>
          </p:cNvPicPr>
          <p:nvPr/>
        </p:nvPicPr>
        <p:blipFill>
          <a:blip r:embed="rId12"/>
          <a:stretch>
            <a:fillRect/>
          </a:stretch>
        </p:blipFill>
        <p:spPr>
          <a:xfrm>
            <a:off x="7614285" y="2430780"/>
            <a:ext cx="4233545" cy="3905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a:spLocks noChangeArrowheads="1"/>
          </p:cNvSpPr>
          <p:nvPr/>
        </p:nvSpPr>
        <p:spPr bwMode="auto">
          <a:xfrm>
            <a:off x="396875" y="4204335"/>
            <a:ext cx="266636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结果分析</a:t>
            </a:r>
          </a:p>
        </p:txBody>
      </p:sp>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
        <p:nvSpPr>
          <p:cNvPr id="40"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研究内容一</a:t>
            </a:r>
          </a:p>
        </p:txBody>
      </p:sp>
      <p:sp>
        <p:nvSpPr>
          <p:cNvPr id="41"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42"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43" name="组合 42"/>
          <p:cNvGrpSpPr/>
          <p:nvPr/>
        </p:nvGrpSpPr>
        <p:grpSpPr>
          <a:xfrm>
            <a:off x="374236" y="119271"/>
            <a:ext cx="2853562" cy="685608"/>
            <a:chOff x="1358264" y="5538038"/>
            <a:chExt cx="2796292" cy="685608"/>
          </a:xfrm>
        </p:grpSpPr>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45"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46"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47" name="直接连接符 46"/>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grpSp>
        <p:nvGrpSpPr>
          <p:cNvPr id="27" name="组合 26"/>
          <p:cNvGrpSpPr/>
          <p:nvPr/>
        </p:nvGrpSpPr>
        <p:grpSpPr>
          <a:xfrm>
            <a:off x="3224845" y="944450"/>
            <a:ext cx="8527444" cy="584390"/>
            <a:chOff x="3224845" y="944450"/>
            <a:chExt cx="8527444" cy="584390"/>
          </a:xfrm>
        </p:grpSpPr>
        <p:sp>
          <p:nvSpPr>
            <p:cNvPr id="28" name="矩形 27"/>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9"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点云补全效果评估</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51" name="矩形 50"/>
          <p:cNvSpPr/>
          <p:nvPr/>
        </p:nvSpPr>
        <p:spPr>
          <a:xfrm>
            <a:off x="3071495" y="1727835"/>
            <a:ext cx="6224270" cy="504825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4"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3.4 </a:t>
            </a: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rPr>
              <a:t>实验结果</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7" name="表格 6"/>
          <p:cNvGraphicFramePr/>
          <p:nvPr>
            <p:custDataLst>
              <p:tags r:id="rId1"/>
            </p:custDataLst>
          </p:nvPr>
        </p:nvGraphicFramePr>
        <p:xfrm>
          <a:off x="304800" y="2272030"/>
          <a:ext cx="2620010" cy="1661160"/>
        </p:xfrm>
        <a:graphic>
          <a:graphicData uri="http://schemas.openxmlformats.org/drawingml/2006/table">
            <a:tbl>
              <a:tblPr firstRow="1" bandRow="1">
                <a:tableStyleId>{5C22544A-7EE6-4342-B048-85BDC9FD1C3A}</a:tableStyleId>
              </a:tblPr>
              <a:tblGrid>
                <a:gridCol w="929005">
                  <a:extLst>
                    <a:ext uri="{9D8B030D-6E8A-4147-A177-3AD203B41FA5}">
                      <a16:colId xmlns:a16="http://schemas.microsoft.com/office/drawing/2014/main" val="20000"/>
                    </a:ext>
                  </a:extLst>
                </a:gridCol>
                <a:gridCol w="840740">
                  <a:extLst>
                    <a:ext uri="{9D8B030D-6E8A-4147-A177-3AD203B41FA5}">
                      <a16:colId xmlns:a16="http://schemas.microsoft.com/office/drawing/2014/main" val="20001"/>
                    </a:ext>
                  </a:extLst>
                </a:gridCol>
                <a:gridCol w="850265">
                  <a:extLst>
                    <a:ext uri="{9D8B030D-6E8A-4147-A177-3AD203B41FA5}">
                      <a16:colId xmlns:a16="http://schemas.microsoft.com/office/drawing/2014/main" val="20002"/>
                    </a:ext>
                  </a:extLst>
                </a:gridCol>
              </a:tblGrid>
              <a:tr h="381000">
                <a:tc>
                  <a:txBody>
                    <a:bodyPr/>
                    <a:lstStyle/>
                    <a:p>
                      <a:pPr algn="ctr">
                        <a:buNone/>
                      </a:pPr>
                      <a:r>
                        <a:rPr lang="zh-CN" altLang="en-US" sz="1600"/>
                        <a:t>方法</a:t>
                      </a:r>
                    </a:p>
                  </a:txBody>
                  <a:tcPr/>
                </a:tc>
                <a:tc>
                  <a:txBody>
                    <a:bodyPr/>
                    <a:lstStyle/>
                    <a:p>
                      <a:pPr algn="ctr">
                        <a:buNone/>
                      </a:pPr>
                      <a:r>
                        <a:rPr lang="en-US" altLang="zh-CN" sz="1600"/>
                        <a:t>CD</a:t>
                      </a:r>
                      <a:r>
                        <a:rPr lang="en-US" altLang="zh-CN" sz="1600">
                          <a:latin typeface="Arial" panose="020B0604020202020204" pitchFamily="34" charset="0"/>
                          <a:cs typeface="Arial" panose="020B0604020202020204" pitchFamily="34" charset="0"/>
                        </a:rPr>
                        <a:t>↓</a:t>
                      </a:r>
                    </a:p>
                    <a:p>
                      <a:pPr algn="ctr">
                        <a:buNone/>
                      </a:pPr>
                      <a:r>
                        <a:rPr lang="en-US" altLang="zh-CN" sz="1200">
                          <a:sym typeface="+mn-ea"/>
                        </a:rPr>
                        <a:t>(x10</a:t>
                      </a:r>
                      <a:r>
                        <a:rPr lang="en-US" altLang="zh-CN" sz="1200" baseline="30000">
                          <a:sym typeface="+mn-ea"/>
                        </a:rPr>
                        <a:t>3</a:t>
                      </a:r>
                      <a:r>
                        <a:rPr lang="en-US" altLang="zh-CN" sz="1200">
                          <a:sym typeface="+mn-ea"/>
                        </a:rPr>
                        <a:t>)</a:t>
                      </a:r>
                      <a:endParaRPr lang="en-US" altLang="zh-CN" sz="1200">
                        <a:latin typeface="Arial" panose="020B0604020202020204" pitchFamily="34" charset="0"/>
                        <a:cs typeface="Arial" panose="020B0604020202020204" pitchFamily="34" charset="0"/>
                        <a:sym typeface="+mn-ea"/>
                      </a:endParaRPr>
                    </a:p>
                  </a:txBody>
                  <a:tcPr/>
                </a:tc>
                <a:tc>
                  <a:txBody>
                    <a:bodyPr/>
                    <a:lstStyle/>
                    <a:p>
                      <a:pPr algn="ctr">
                        <a:buNone/>
                      </a:pPr>
                      <a:r>
                        <a:rPr lang="en-US" altLang="zh-CN" sz="1600" dirty="0"/>
                        <a:t>EMD</a:t>
                      </a:r>
                      <a:r>
                        <a:rPr lang="en-US" altLang="zh-CN" sz="1600" dirty="0">
                          <a:latin typeface="Arial" panose="020B0604020202020204" pitchFamily="34" charset="0"/>
                          <a:cs typeface="Arial" panose="020B0604020202020204" pitchFamily="34" charset="0"/>
                          <a:sym typeface="+mn-ea"/>
                        </a:rPr>
                        <a:t>↓</a:t>
                      </a:r>
                    </a:p>
                    <a:p>
                      <a:pPr algn="ctr">
                        <a:buNone/>
                      </a:pPr>
                      <a:r>
                        <a:rPr lang="en-US" altLang="zh-CN" sz="1200" dirty="0">
                          <a:sym typeface="+mn-ea"/>
                        </a:rPr>
                        <a:t>(x10</a:t>
                      </a:r>
                      <a:r>
                        <a:rPr lang="en-US" altLang="zh-CN" sz="1200" baseline="30000" dirty="0">
                          <a:sym typeface="+mn-ea"/>
                        </a:rPr>
                        <a:t>2</a:t>
                      </a:r>
                      <a:r>
                        <a:rPr lang="en-US" altLang="zh-CN" sz="1200" dirty="0">
                          <a:sym typeface="+mn-ea"/>
                        </a:rPr>
                        <a:t>)</a:t>
                      </a:r>
                      <a:endParaRPr lang="en-US" altLang="zh-CN" sz="1200" dirty="0">
                        <a:latin typeface="Arial" panose="020B0604020202020204" pitchFamily="34" charset="0"/>
                        <a:cs typeface="Arial" panose="020B0604020202020204" pitchFamily="34" charset="0"/>
                        <a:sym typeface="+mn-ea"/>
                      </a:endParaRPr>
                    </a:p>
                  </a:txBody>
                  <a:tcPr/>
                </a:tc>
                <a:extLst>
                  <a:ext uri="{0D108BD9-81ED-4DB2-BD59-A6C34878D82A}">
                    <a16:rowId xmlns:a16="http://schemas.microsoft.com/office/drawing/2014/main" val="10000"/>
                  </a:ext>
                </a:extLst>
              </a:tr>
              <a:tr h="381000">
                <a:tc>
                  <a:txBody>
                    <a:bodyPr/>
                    <a:lstStyle/>
                    <a:p>
                      <a:pPr algn="ctr">
                        <a:buNone/>
                      </a:pPr>
                      <a:r>
                        <a:rPr lang="en-US" altLang="zh-CN" sz="1600"/>
                        <a:t>SSCNet</a:t>
                      </a:r>
                    </a:p>
                  </a:txBody>
                  <a:tcPr/>
                </a:tc>
                <a:tc>
                  <a:txBody>
                    <a:bodyPr/>
                    <a:lstStyle/>
                    <a:p>
                      <a:pPr algn="ctr">
                        <a:buNone/>
                      </a:pPr>
                      <a:r>
                        <a:rPr lang="en-US" altLang="zh-CN" sz="1600"/>
                        <a:t>43.864</a:t>
                      </a:r>
                    </a:p>
                  </a:txBody>
                  <a:tcPr/>
                </a:tc>
                <a:tc>
                  <a:txBody>
                    <a:bodyPr/>
                    <a:lstStyle/>
                    <a:p>
                      <a:pPr algn="ctr">
                        <a:buNone/>
                      </a:pPr>
                      <a:r>
                        <a:rPr lang="en-US" altLang="zh-CN" sz="1600"/>
                        <a:t>31.537</a:t>
                      </a:r>
                    </a:p>
                  </a:txBody>
                  <a:tcPr/>
                </a:tc>
                <a:extLst>
                  <a:ext uri="{0D108BD9-81ED-4DB2-BD59-A6C34878D82A}">
                    <a16:rowId xmlns:a16="http://schemas.microsoft.com/office/drawing/2014/main" val="10001"/>
                  </a:ext>
                </a:extLst>
              </a:tr>
              <a:tr h="381000">
                <a:tc>
                  <a:txBody>
                    <a:bodyPr/>
                    <a:lstStyle/>
                    <a:p>
                      <a:pPr algn="ctr">
                        <a:buNone/>
                      </a:pPr>
                      <a:r>
                        <a:rPr lang="en-US" altLang="zh-CN" sz="1600"/>
                        <a:t>ForkNet</a:t>
                      </a:r>
                    </a:p>
                  </a:txBody>
                  <a:tcPr/>
                </a:tc>
                <a:tc>
                  <a:txBody>
                    <a:bodyPr/>
                    <a:lstStyle/>
                    <a:p>
                      <a:pPr algn="ctr">
                        <a:buNone/>
                      </a:pPr>
                      <a:r>
                        <a:rPr lang="en-US" altLang="zh-CN" sz="1600"/>
                        <a:t>41.296</a:t>
                      </a:r>
                    </a:p>
                  </a:txBody>
                  <a:tcPr/>
                </a:tc>
                <a:tc>
                  <a:txBody>
                    <a:bodyPr/>
                    <a:lstStyle/>
                    <a:p>
                      <a:pPr algn="ctr">
                        <a:buNone/>
                      </a:pPr>
                      <a:r>
                        <a:rPr lang="en-US" altLang="zh-CN" sz="1600"/>
                        <a:t>29.556</a:t>
                      </a:r>
                    </a:p>
                  </a:txBody>
                  <a:tcPr/>
                </a:tc>
                <a:extLst>
                  <a:ext uri="{0D108BD9-81ED-4DB2-BD59-A6C34878D82A}">
                    <a16:rowId xmlns:a16="http://schemas.microsoft.com/office/drawing/2014/main" val="10002"/>
                  </a:ext>
                </a:extLst>
              </a:tr>
              <a:tr h="381000">
                <a:tc>
                  <a:txBody>
                    <a:bodyPr/>
                    <a:lstStyle/>
                    <a:p>
                      <a:pPr algn="ctr">
                        <a:buNone/>
                      </a:pPr>
                      <a:r>
                        <a:rPr lang="zh-CN" altLang="en-US" sz="1600"/>
                        <a:t>本方法</a:t>
                      </a:r>
                    </a:p>
                  </a:txBody>
                  <a:tcPr/>
                </a:tc>
                <a:tc>
                  <a:txBody>
                    <a:bodyPr/>
                    <a:lstStyle/>
                    <a:p>
                      <a:pPr algn="ctr">
                        <a:buNone/>
                      </a:pPr>
                      <a:r>
                        <a:rPr lang="en-US" altLang="zh-CN" sz="1600" b="1"/>
                        <a:t>12.378</a:t>
                      </a:r>
                    </a:p>
                  </a:txBody>
                  <a:tcPr/>
                </a:tc>
                <a:tc>
                  <a:txBody>
                    <a:bodyPr/>
                    <a:lstStyle/>
                    <a:p>
                      <a:pPr algn="ctr">
                        <a:buNone/>
                      </a:pPr>
                      <a:r>
                        <a:rPr lang="en-US" altLang="zh-CN" sz="1600" b="1" dirty="0"/>
                        <a:t>7.832</a:t>
                      </a:r>
                    </a:p>
                  </a:txBody>
                  <a:tcPr/>
                </a:tc>
                <a:extLst>
                  <a:ext uri="{0D108BD9-81ED-4DB2-BD59-A6C34878D82A}">
                    <a16:rowId xmlns:a16="http://schemas.microsoft.com/office/drawing/2014/main" val="10003"/>
                  </a:ext>
                </a:extLst>
              </a:tr>
            </a:tbl>
          </a:graphicData>
        </a:graphic>
      </p:graphicFrame>
      <p:sp>
        <p:nvSpPr>
          <p:cNvPr id="9" name="矩形 8"/>
          <p:cNvSpPr/>
          <p:nvPr/>
        </p:nvSpPr>
        <p:spPr>
          <a:xfrm>
            <a:off x="238760" y="1738630"/>
            <a:ext cx="2752090" cy="227584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6" name="矩形 5"/>
          <p:cNvSpPr/>
          <p:nvPr/>
        </p:nvSpPr>
        <p:spPr>
          <a:xfrm>
            <a:off x="9390380" y="1729105"/>
            <a:ext cx="2526030" cy="228409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8" name="文本框 17"/>
          <p:cNvSpPr txBox="1"/>
          <p:nvPr/>
        </p:nvSpPr>
        <p:spPr>
          <a:xfrm>
            <a:off x="9395460" y="2294255"/>
            <a:ext cx="2513965" cy="730885"/>
          </a:xfrm>
          <a:prstGeom prst="rect">
            <a:avLst/>
          </a:prstGeom>
          <a:noFill/>
        </p:spPr>
        <p:txBody>
          <a:bodyPr wrap="square" rtlCol="0">
            <a:spAutoFit/>
          </a:bodyPr>
          <a:lstStyle/>
          <a:p>
            <a:pPr>
              <a:lnSpc>
                <a:spcPct val="130000"/>
              </a:lnSpc>
            </a:pPr>
            <a:r>
              <a:rPr lang="en-US" altLang="zh-CN" sz="1600">
                <a:latin typeface="微软雅黑" panose="020B0503020204020204" pitchFamily="34" charset="-122"/>
                <a:ea typeface="微软雅黑" panose="020B0503020204020204" pitchFamily="34" charset="-122"/>
              </a:rPr>
              <a:t>(1) </a:t>
            </a:r>
            <a:r>
              <a:rPr lang="zh-CN" altLang="en-US" sz="1600">
                <a:latin typeface="微软雅黑" panose="020B0503020204020204" pitchFamily="34" charset="-122"/>
                <a:ea typeface="微软雅黑" panose="020B0503020204020204" pitchFamily="34" charset="-122"/>
              </a:rPr>
              <a:t>有监督学习的真实场景完整监督数据难以获取</a:t>
            </a:r>
          </a:p>
        </p:txBody>
      </p:sp>
      <p:sp>
        <p:nvSpPr>
          <p:cNvPr id="20" name="文本框 19"/>
          <p:cNvSpPr txBox="1">
            <a:spLocks noChangeArrowheads="1"/>
          </p:cNvSpPr>
          <p:nvPr/>
        </p:nvSpPr>
        <p:spPr bwMode="auto">
          <a:xfrm>
            <a:off x="406400" y="1831340"/>
            <a:ext cx="26574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量化结果</a:t>
            </a:r>
          </a:p>
        </p:txBody>
      </p:sp>
      <p:sp>
        <p:nvSpPr>
          <p:cNvPr id="23" name="KSO_Shape"/>
          <p:cNvSpPr/>
          <p:nvPr/>
        </p:nvSpPr>
        <p:spPr bwMode="auto">
          <a:xfrm>
            <a:off x="728345" y="1875155"/>
            <a:ext cx="239395" cy="33528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25" name="文本框 24"/>
          <p:cNvSpPr txBox="1">
            <a:spLocks noChangeArrowheads="1"/>
          </p:cNvSpPr>
          <p:nvPr/>
        </p:nvSpPr>
        <p:spPr bwMode="auto">
          <a:xfrm>
            <a:off x="3071495" y="1823085"/>
            <a:ext cx="63220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可视化结果</a:t>
            </a:r>
          </a:p>
        </p:txBody>
      </p:sp>
      <p:sp>
        <p:nvSpPr>
          <p:cNvPr id="30" name="KSO_Shape"/>
          <p:cNvSpPr/>
          <p:nvPr/>
        </p:nvSpPr>
        <p:spPr bwMode="auto">
          <a:xfrm>
            <a:off x="5091430" y="1840865"/>
            <a:ext cx="239395" cy="33528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31" name="KSO_Shape"/>
          <p:cNvSpPr/>
          <p:nvPr/>
        </p:nvSpPr>
        <p:spPr bwMode="auto">
          <a:xfrm>
            <a:off x="623570" y="4218940"/>
            <a:ext cx="222885" cy="33655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sp>
        <p:nvSpPr>
          <p:cNvPr id="32" name="文本框 31"/>
          <p:cNvSpPr txBox="1">
            <a:spLocks noChangeArrowheads="1"/>
          </p:cNvSpPr>
          <p:nvPr/>
        </p:nvSpPr>
        <p:spPr bwMode="auto">
          <a:xfrm>
            <a:off x="9385300" y="1844675"/>
            <a:ext cx="252603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方法局限性</a:t>
            </a:r>
          </a:p>
        </p:txBody>
      </p:sp>
      <p:sp>
        <p:nvSpPr>
          <p:cNvPr id="33" name="KSO_Shape"/>
          <p:cNvSpPr/>
          <p:nvPr/>
        </p:nvSpPr>
        <p:spPr bwMode="auto">
          <a:xfrm>
            <a:off x="9665970" y="1888490"/>
            <a:ext cx="239395" cy="33528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36" name="文本框 35"/>
          <p:cNvSpPr txBox="1"/>
          <p:nvPr/>
        </p:nvSpPr>
        <p:spPr>
          <a:xfrm>
            <a:off x="9397365" y="3064510"/>
            <a:ext cx="2526665" cy="730885"/>
          </a:xfrm>
          <a:prstGeom prst="rect">
            <a:avLst/>
          </a:prstGeom>
          <a:noFill/>
        </p:spPr>
        <p:txBody>
          <a:bodyPr wrap="square" rtlCol="0" anchor="t">
            <a:spAutoFit/>
          </a:bodyPr>
          <a:lstStyle/>
          <a:p>
            <a:pPr>
              <a:lnSpc>
                <a:spcPct val="13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理论模型受限于体素补全和深度图补全效果</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 </a:t>
            </a:r>
          </a:p>
        </p:txBody>
      </p:sp>
      <p:sp>
        <p:nvSpPr>
          <p:cNvPr id="3" name="文本框 2"/>
          <p:cNvSpPr txBox="1"/>
          <p:nvPr/>
        </p:nvSpPr>
        <p:spPr>
          <a:xfrm>
            <a:off x="9410700" y="4806950"/>
            <a:ext cx="2493645" cy="730885"/>
          </a:xfrm>
          <a:prstGeom prst="rect">
            <a:avLst/>
          </a:prstGeom>
          <a:noFill/>
        </p:spPr>
        <p:txBody>
          <a:bodyPr wrap="square" rtlCol="0" anchor="t">
            <a:spAutoFit/>
          </a:bodyPr>
          <a:lstStyle/>
          <a:p>
            <a:pPr>
              <a:lnSpc>
                <a:spcPct val="13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采用自监督学习方式，挖掘自身监督信息</a:t>
            </a:r>
          </a:p>
        </p:txBody>
      </p:sp>
      <p:sp>
        <p:nvSpPr>
          <p:cNvPr id="5" name="文本框 4"/>
          <p:cNvSpPr txBox="1"/>
          <p:nvPr/>
        </p:nvSpPr>
        <p:spPr>
          <a:xfrm>
            <a:off x="9403715" y="5719445"/>
            <a:ext cx="2527300" cy="829945"/>
          </a:xfrm>
          <a:prstGeom prst="rect">
            <a:avLst/>
          </a:prstGeom>
          <a:noFill/>
        </p:spPr>
        <p:txBody>
          <a:bodyPr wrap="square" rtlCol="0" anchor="t">
            <a:spAutoFit/>
          </a:bodyPr>
          <a:lstStyle/>
          <a:p>
            <a:pPr>
              <a:lnSpc>
                <a:spcPct val="10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借助</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Transformer</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强大的并行能力和预测能力，直接补全大规模场景点云</a:t>
            </a:r>
          </a:p>
        </p:txBody>
      </p:sp>
      <p:sp>
        <p:nvSpPr>
          <p:cNvPr id="2" name="文本框 1"/>
          <p:cNvSpPr txBox="1"/>
          <p:nvPr/>
        </p:nvSpPr>
        <p:spPr>
          <a:xfrm>
            <a:off x="271780" y="4644390"/>
            <a:ext cx="2686050" cy="2030095"/>
          </a:xfrm>
          <a:prstGeom prst="rect">
            <a:avLst/>
          </a:prstGeom>
          <a:noFill/>
        </p:spPr>
        <p:txBody>
          <a:bodyPr wrap="square" rtlCol="0">
            <a:spAutoFit/>
          </a:bodyPr>
          <a:lstStyle/>
          <a:p>
            <a:pPr>
              <a:lnSpc>
                <a:spcPct val="150000"/>
              </a:lnSpc>
            </a:pPr>
            <a:r>
              <a:rPr lang="zh-CN" sz="1400">
                <a:latin typeface="Times New Roman" panose="02020603050405020304" pitchFamily="18" charset="0"/>
                <a:cs typeface="Times New Roman" panose="02020603050405020304" pitchFamily="18" charset="0"/>
              </a:rPr>
              <a:t>（</a:t>
            </a:r>
            <a:r>
              <a:rPr lang="en-US" altLang="zh-CN" sz="1400">
                <a:latin typeface="Times New Roman" panose="02020603050405020304" pitchFamily="18" charset="0"/>
                <a:cs typeface="Times New Roman" panose="02020603050405020304" pitchFamily="18" charset="0"/>
              </a:rPr>
              <a:t>1</a:t>
            </a:r>
            <a:r>
              <a:rPr lang="zh-CN" sz="1400">
                <a:latin typeface="Times New Roman" panose="02020603050405020304" pitchFamily="18" charset="0"/>
                <a:cs typeface="Times New Roman" panose="02020603050405020304" pitchFamily="18" charset="0"/>
              </a:rPr>
              <a:t>）</a:t>
            </a:r>
            <a:r>
              <a:rPr lang="zh-CN" sz="1400" b="1">
                <a:solidFill>
                  <a:srgbClr val="FF0000"/>
                </a:solidFill>
                <a:latin typeface="微软雅黑" panose="020B0503020204020204" pitchFamily="34" charset="-122"/>
                <a:ea typeface="微软雅黑" panose="020B0503020204020204" pitchFamily="34" charset="-122"/>
              </a:rPr>
              <a:t>场景分辨率</a:t>
            </a:r>
            <a:r>
              <a:rPr lang="zh-CN" sz="1400">
                <a:latin typeface="微软雅黑" panose="020B0503020204020204" pitchFamily="34" charset="-122"/>
                <a:ea typeface="微软雅黑" panose="020B0503020204020204" pitchFamily="34" charset="-122"/>
              </a:rPr>
              <a:t>在场景补全任务中是一个关键性因素，点云相对于体素来说具有压倒性的优势。</a:t>
            </a:r>
            <a:endParaRPr lang="zh-CN" sz="1400"/>
          </a:p>
          <a:p>
            <a:pPr>
              <a:lnSpc>
                <a:spcPct val="150000"/>
              </a:lnSpc>
            </a:pPr>
            <a:r>
              <a:rPr lang="zh-CN" sz="1400">
                <a:latin typeface="Times New Roman" panose="02020603050405020304" pitchFamily="18" charset="0"/>
                <a:cs typeface="Times New Roman" panose="02020603050405020304" pitchFamily="18" charset="0"/>
              </a:rPr>
              <a:t>（</a:t>
            </a:r>
            <a:r>
              <a:rPr lang="en-US" altLang="zh-CN" sz="1400">
                <a:latin typeface="Times New Roman" panose="02020603050405020304" pitchFamily="18" charset="0"/>
                <a:cs typeface="Times New Roman" panose="02020603050405020304" pitchFamily="18" charset="0"/>
              </a:rPr>
              <a:t>2</a:t>
            </a:r>
            <a:r>
              <a:rPr lang="zh-CN" sz="1400">
                <a:latin typeface="Times New Roman" panose="02020603050405020304" pitchFamily="18" charset="0"/>
                <a:cs typeface="Times New Roman" panose="02020603050405020304" pitchFamily="18" charset="0"/>
              </a:rPr>
              <a:t>）</a:t>
            </a:r>
            <a:r>
              <a:rPr lang="zh-CN" sz="1400">
                <a:latin typeface="微软雅黑" panose="020B0503020204020204" pitchFamily="34" charset="-122"/>
                <a:ea typeface="微软雅黑" panose="020B0503020204020204" pitchFamily="34" charset="-122"/>
              </a:rPr>
              <a:t>将</a:t>
            </a:r>
            <a:r>
              <a:rPr lang="zh-CN" sz="1400" b="1">
                <a:solidFill>
                  <a:srgbClr val="FF0000"/>
                </a:solidFill>
                <a:latin typeface="微软雅黑" panose="020B0503020204020204" pitchFamily="34" charset="-122"/>
                <a:ea typeface="微软雅黑" panose="020B0503020204020204" pitchFamily="34" charset="-122"/>
              </a:rPr>
              <a:t>三维点云补全</a:t>
            </a:r>
            <a:r>
              <a:rPr lang="zh-CN" sz="1400">
                <a:latin typeface="微软雅黑" panose="020B0503020204020204" pitchFamily="34" charset="-122"/>
                <a:ea typeface="微软雅黑" panose="020B0503020204020204" pitchFamily="34" charset="-122"/>
              </a:rPr>
              <a:t>任务转化为</a:t>
            </a:r>
            <a:r>
              <a:rPr lang="zh-CN" sz="1400" b="1">
                <a:solidFill>
                  <a:srgbClr val="FF0000"/>
                </a:solidFill>
                <a:latin typeface="微软雅黑" panose="020B0503020204020204" pitchFamily="34" charset="-122"/>
                <a:ea typeface="微软雅黑" panose="020B0503020204020204" pitchFamily="34" charset="-122"/>
              </a:rPr>
              <a:t>二维深度图补全</a:t>
            </a:r>
            <a:r>
              <a:rPr lang="zh-CN" sz="1400">
                <a:latin typeface="微软雅黑" panose="020B0503020204020204" pitchFamily="34" charset="-122"/>
                <a:ea typeface="微软雅黑" panose="020B0503020204020204" pitchFamily="34" charset="-122"/>
              </a:rPr>
              <a:t>任务的思想是可行的，本方法是有效的。</a:t>
            </a:r>
          </a:p>
        </p:txBody>
      </p:sp>
      <p:sp>
        <p:nvSpPr>
          <p:cNvPr id="10" name="矩形 9"/>
          <p:cNvSpPr/>
          <p:nvPr/>
        </p:nvSpPr>
        <p:spPr>
          <a:xfrm>
            <a:off x="233680" y="4078605"/>
            <a:ext cx="2752090" cy="270192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5" name="矩形 14"/>
          <p:cNvSpPr/>
          <p:nvPr/>
        </p:nvSpPr>
        <p:spPr>
          <a:xfrm>
            <a:off x="9381490" y="4078605"/>
            <a:ext cx="2527935" cy="269811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8" name="文本框 7"/>
          <p:cNvSpPr txBox="1">
            <a:spLocks noChangeArrowheads="1"/>
          </p:cNvSpPr>
          <p:nvPr/>
        </p:nvSpPr>
        <p:spPr bwMode="auto">
          <a:xfrm>
            <a:off x="9385300" y="4254500"/>
            <a:ext cx="252603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改进方向</a:t>
            </a:r>
          </a:p>
        </p:txBody>
      </p:sp>
      <p:sp>
        <p:nvSpPr>
          <p:cNvPr id="12" name="KSO_Shape"/>
          <p:cNvSpPr/>
          <p:nvPr/>
        </p:nvSpPr>
        <p:spPr bwMode="auto">
          <a:xfrm>
            <a:off x="9780270" y="4297045"/>
            <a:ext cx="222885" cy="33655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sp>
        <p:nvSpPr>
          <p:cNvPr id="17" name="TextBox 6"/>
          <p:cNvSpPr txBox="1"/>
          <p:nvPr/>
        </p:nvSpPr>
        <p:spPr>
          <a:xfrm>
            <a:off x="3089275" y="6245225"/>
            <a:ext cx="6205855"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不同方法可视化结果展示</a:t>
            </a:r>
          </a:p>
        </p:txBody>
      </p:sp>
      <p:pic>
        <p:nvPicPr>
          <p:cNvPr id="11" name="图片 10"/>
          <p:cNvPicPr>
            <a:picLocks noChangeAspect="1"/>
          </p:cNvPicPr>
          <p:nvPr/>
        </p:nvPicPr>
        <p:blipFill>
          <a:blip r:embed="rId5"/>
          <a:stretch>
            <a:fillRect/>
          </a:stretch>
        </p:blipFill>
        <p:spPr>
          <a:xfrm>
            <a:off x="3218815" y="2512060"/>
            <a:ext cx="5987415" cy="3441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708525" y="-2272030"/>
            <a:ext cx="2775585" cy="121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280025" y="434849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49945" y="480711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p>
        </p:txBody>
      </p:sp>
      <p:sp>
        <p:nvSpPr>
          <p:cNvPr id="9" name="文本框 8"/>
          <p:cNvSpPr txBox="1"/>
          <p:nvPr/>
        </p:nvSpPr>
        <p:spPr>
          <a:xfrm>
            <a:off x="635" y="2860675"/>
            <a:ext cx="12191365" cy="1346835"/>
          </a:xfrm>
          <a:prstGeom prst="rect">
            <a:avLst/>
          </a:prstGeom>
          <a:noFill/>
          <a:ln>
            <a:noFill/>
          </a:ln>
        </p:spPr>
        <p:txBody>
          <a:bodyPr wrap="square" rtlCol="0">
            <a:spAutoFit/>
          </a:bodyPr>
          <a:lstStyle/>
          <a:p>
            <a:pPr algn="ctr">
              <a:lnSpc>
                <a:spcPct val="120000"/>
              </a:lnSpc>
            </a:pPr>
            <a:r>
              <a:rPr lang="zh-CN" altLang="en-US" sz="4000" b="1" spc="600" dirty="0">
                <a:solidFill>
                  <a:schemeClr val="bg1"/>
                </a:solidFill>
                <a:latin typeface="微软雅黑" panose="020B0503020204020204" pitchFamily="34" charset="-122"/>
                <a:ea typeface="微软雅黑" panose="020B0503020204020204" pitchFamily="34" charset="-122"/>
              </a:rPr>
              <a:t>研究内容二</a:t>
            </a:r>
          </a:p>
          <a:p>
            <a:pPr algn="ctr">
              <a:lnSpc>
                <a:spcPct val="120000"/>
              </a:lnSpc>
            </a:pPr>
            <a:r>
              <a:rPr lang="zh-CN" altLang="en-US" sz="2800" b="1" spc="600" dirty="0">
                <a:solidFill>
                  <a:schemeClr val="bg1"/>
                </a:solidFill>
                <a:latin typeface="微软雅黑" panose="020B0503020204020204" pitchFamily="34" charset="-122"/>
                <a:ea typeface="微软雅黑" panose="020B0503020204020204" pitchFamily="34" charset="-122"/>
              </a:rPr>
              <a:t>基于自监督学习的室内场景点云补全方法</a:t>
            </a:r>
          </a:p>
        </p:txBody>
      </p:sp>
      <p:grpSp>
        <p:nvGrpSpPr>
          <p:cNvPr id="2" name="组合 1"/>
          <p:cNvGrpSpPr/>
          <p:nvPr/>
        </p:nvGrpSpPr>
        <p:grpSpPr>
          <a:xfrm>
            <a:off x="3694619" y="606666"/>
            <a:ext cx="5349381" cy="1329233"/>
            <a:chOff x="4198174" y="1068946"/>
            <a:chExt cx="5349381" cy="1329233"/>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74" y="1068946"/>
              <a:ext cx="1151210" cy="1151210"/>
            </a:xfrm>
            <a:prstGeom prst="ellipse">
              <a:avLst/>
            </a:prstGeom>
            <a:ln>
              <a:noFill/>
            </a:ln>
            <a:effectLst>
              <a:softEdge rad="50800"/>
            </a:effectLst>
          </p:spPr>
        </p:pic>
        <p:sp>
          <p:nvSpPr>
            <p:cNvPr id="12" name="副标题 6"/>
            <p:cNvSpPr txBox="1"/>
            <p:nvPr/>
          </p:nvSpPr>
          <p:spPr>
            <a:xfrm>
              <a:off x="5424792" y="1075506"/>
              <a:ext cx="4122763" cy="132267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zh-CN" altLang="en-US" sz="3600" dirty="0">
                  <a:solidFill>
                    <a:srgbClr val="0070C0"/>
                  </a:solidFill>
                  <a:latin typeface="华文行楷" panose="02010800040101010101" pitchFamily="2" charset="-122"/>
                  <a:ea typeface="华文行楷" panose="02010800040101010101" pitchFamily="2" charset="-122"/>
                </a:rPr>
                <a:t>大连理工大学</a:t>
              </a:r>
              <a:endParaRPr lang="en-US" altLang="zh-CN" sz="3600" dirty="0">
                <a:solidFill>
                  <a:srgbClr val="0070C0"/>
                </a:solidFill>
                <a:latin typeface="华文行楷" panose="02010800040101010101" pitchFamily="2" charset="-122"/>
                <a:ea typeface="华文行楷" panose="02010800040101010101" pitchFamily="2" charset="-122"/>
              </a:endParaRPr>
            </a:p>
            <a:p>
              <a:pPr algn="l"/>
              <a:r>
                <a:rPr lang="en-US" altLang="zh-CN" sz="2000" dirty="0">
                  <a:solidFill>
                    <a:srgbClr val="0070C0"/>
                  </a:solidFill>
                  <a:latin typeface="Cambria Math" panose="02040503050406030204" pitchFamily="18" charset="0"/>
                  <a:ea typeface="Cambria Math" panose="02040503050406030204" pitchFamily="18" charset="0"/>
                </a:rPr>
                <a:t>Dalian University of Technology</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1496060" y="2337435"/>
            <a:ext cx="2615565" cy="153987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4.1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方案流程</a:t>
            </a:r>
          </a:p>
        </p:txBody>
      </p:sp>
      <p:sp>
        <p:nvSpPr>
          <p:cNvPr id="3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43" name="直接连接符 42"/>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
        <p:nvSpPr>
          <p:cNvPr id="50"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sp>
        <p:nvSpPr>
          <p:cNvPr id="51"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52"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53" name="组合 52"/>
          <p:cNvGrpSpPr/>
          <p:nvPr/>
        </p:nvGrpSpPr>
        <p:grpSpPr>
          <a:xfrm>
            <a:off x="374236" y="119271"/>
            <a:ext cx="2853562" cy="685608"/>
            <a:chOff x="1358264" y="5538038"/>
            <a:chExt cx="2796292" cy="685608"/>
          </a:xfrm>
        </p:grpSpPr>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55"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56"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57" name="直接连接符 56"/>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8337248" y="-6439"/>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59" name="直接连接符 58"/>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研究内容二</a:t>
            </a:r>
          </a:p>
        </p:txBody>
      </p:sp>
      <p:grpSp>
        <p:nvGrpSpPr>
          <p:cNvPr id="107" name="组合 106"/>
          <p:cNvGrpSpPr/>
          <p:nvPr/>
        </p:nvGrpSpPr>
        <p:grpSpPr>
          <a:xfrm>
            <a:off x="3224845" y="944450"/>
            <a:ext cx="8527444" cy="584390"/>
            <a:chOff x="3224845" y="944450"/>
            <a:chExt cx="8527444" cy="584390"/>
          </a:xfrm>
        </p:grpSpPr>
        <p:sp>
          <p:nvSpPr>
            <p:cNvPr id="108" name="矩形 107"/>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09"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sym typeface="+mn-ea"/>
                </a:rPr>
                <a:t>流程设计</a:t>
              </a:r>
            </a:p>
          </p:txBody>
        </p:sp>
      </p:grpSp>
      <p:pic>
        <p:nvPicPr>
          <p:cNvPr id="5" name="图片 4"/>
          <p:cNvPicPr>
            <a:picLocks noChangeAspect="1"/>
          </p:cNvPicPr>
          <p:nvPr/>
        </p:nvPicPr>
        <p:blipFill>
          <a:blip r:embed="rId4"/>
          <a:srcRect l="475" r="780"/>
          <a:stretch>
            <a:fillRect/>
          </a:stretch>
        </p:blipFill>
        <p:spPr>
          <a:xfrm>
            <a:off x="5896610" y="3351530"/>
            <a:ext cx="5855970" cy="3159125"/>
          </a:xfrm>
          <a:prstGeom prst="rect">
            <a:avLst/>
          </a:prstGeom>
        </p:spPr>
      </p:pic>
      <p:grpSp>
        <p:nvGrpSpPr>
          <p:cNvPr id="11" name="组合 10"/>
          <p:cNvGrpSpPr/>
          <p:nvPr/>
        </p:nvGrpSpPr>
        <p:grpSpPr>
          <a:xfrm>
            <a:off x="336550" y="2593975"/>
            <a:ext cx="5017770" cy="1218092"/>
            <a:chOff x="185" y="4054"/>
            <a:chExt cx="18185" cy="4415"/>
          </a:xfrm>
        </p:grpSpPr>
        <p:sp>
          <p:nvSpPr>
            <p:cNvPr id="7" name="右箭头 6"/>
            <p:cNvSpPr/>
            <p:nvPr/>
          </p:nvSpPr>
          <p:spPr>
            <a:xfrm>
              <a:off x="3350" y="5087"/>
              <a:ext cx="1574" cy="60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13458" y="5177"/>
              <a:ext cx="1574" cy="60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6"/>
            <p:cNvSpPr txBox="1"/>
            <p:nvPr/>
          </p:nvSpPr>
          <p:spPr>
            <a:xfrm>
              <a:off x="185" y="6799"/>
              <a:ext cx="3170" cy="1013"/>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输入全景图</a:t>
              </a:r>
            </a:p>
          </p:txBody>
        </p:sp>
        <p:sp>
          <p:nvSpPr>
            <p:cNvPr id="12" name="TextBox 6"/>
            <p:cNvSpPr txBox="1"/>
            <p:nvPr/>
          </p:nvSpPr>
          <p:spPr>
            <a:xfrm>
              <a:off x="5169" y="6787"/>
              <a:ext cx="3170" cy="1013"/>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初始点云</a:t>
              </a:r>
            </a:p>
          </p:txBody>
        </p:sp>
        <p:sp>
          <p:nvSpPr>
            <p:cNvPr id="14" name="TextBox 6"/>
            <p:cNvSpPr txBox="1"/>
            <p:nvPr/>
          </p:nvSpPr>
          <p:spPr>
            <a:xfrm>
              <a:off x="14996" y="6799"/>
              <a:ext cx="3374" cy="1013"/>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完整场景模型</a:t>
              </a:r>
            </a:p>
          </p:txBody>
        </p:sp>
        <p:pic>
          <p:nvPicPr>
            <p:cNvPr id="15" name="图片 14" descr="1_rgb"/>
            <p:cNvPicPr>
              <a:picLocks noChangeAspect="1"/>
            </p:cNvPicPr>
            <p:nvPr/>
          </p:nvPicPr>
          <p:blipFill>
            <a:blip r:embed="rId5"/>
            <a:stretch>
              <a:fillRect/>
            </a:stretch>
          </p:blipFill>
          <p:spPr>
            <a:xfrm>
              <a:off x="514" y="4054"/>
              <a:ext cx="2526" cy="1263"/>
            </a:xfrm>
            <a:prstGeom prst="rect">
              <a:avLst/>
            </a:prstGeom>
          </p:spPr>
        </p:pic>
        <p:pic>
          <p:nvPicPr>
            <p:cNvPr id="16" name="图片 15" descr="1_light"/>
            <p:cNvPicPr>
              <a:picLocks noChangeAspect="1"/>
            </p:cNvPicPr>
            <p:nvPr/>
          </p:nvPicPr>
          <p:blipFill>
            <a:blip r:embed="rId6"/>
            <a:stretch>
              <a:fillRect/>
            </a:stretch>
          </p:blipFill>
          <p:spPr>
            <a:xfrm>
              <a:off x="514" y="5398"/>
              <a:ext cx="2532" cy="1266"/>
            </a:xfrm>
            <a:prstGeom prst="rect">
              <a:avLst/>
            </a:prstGeom>
          </p:spPr>
        </p:pic>
        <p:pic>
          <p:nvPicPr>
            <p:cNvPr id="17" name="图片 16"/>
            <p:cNvPicPr>
              <a:picLocks noChangeAspect="1"/>
            </p:cNvPicPr>
            <p:nvPr/>
          </p:nvPicPr>
          <p:blipFill>
            <a:blip r:embed="rId7"/>
            <a:stretch>
              <a:fillRect/>
            </a:stretch>
          </p:blipFill>
          <p:spPr>
            <a:xfrm>
              <a:off x="5228" y="4123"/>
              <a:ext cx="2911" cy="2563"/>
            </a:xfrm>
            <a:prstGeom prst="rect">
              <a:avLst/>
            </a:prstGeom>
          </p:spPr>
        </p:pic>
        <p:pic>
          <p:nvPicPr>
            <p:cNvPr id="18" name="图片 17"/>
            <p:cNvPicPr>
              <a:picLocks noChangeAspect="1"/>
            </p:cNvPicPr>
            <p:nvPr/>
          </p:nvPicPr>
          <p:blipFill>
            <a:blip r:embed="rId8"/>
            <a:stretch>
              <a:fillRect/>
            </a:stretch>
          </p:blipFill>
          <p:spPr>
            <a:xfrm>
              <a:off x="15216" y="4123"/>
              <a:ext cx="2935" cy="2556"/>
            </a:xfrm>
            <a:prstGeom prst="rect">
              <a:avLst/>
            </a:prstGeom>
          </p:spPr>
        </p:pic>
        <p:pic>
          <p:nvPicPr>
            <p:cNvPr id="20" name="图片 19"/>
            <p:cNvPicPr>
              <a:picLocks noChangeAspect="1"/>
            </p:cNvPicPr>
            <p:nvPr/>
          </p:nvPicPr>
          <p:blipFill>
            <a:blip r:embed="rId9"/>
            <a:stretch>
              <a:fillRect/>
            </a:stretch>
          </p:blipFill>
          <p:spPr>
            <a:xfrm>
              <a:off x="10268" y="4088"/>
              <a:ext cx="2937" cy="2562"/>
            </a:xfrm>
            <a:prstGeom prst="rect">
              <a:avLst/>
            </a:prstGeom>
          </p:spPr>
        </p:pic>
        <p:sp>
          <p:nvSpPr>
            <p:cNvPr id="19" name="右箭头 18"/>
            <p:cNvSpPr/>
            <p:nvPr/>
          </p:nvSpPr>
          <p:spPr>
            <a:xfrm>
              <a:off x="8407" y="5087"/>
              <a:ext cx="1574" cy="605"/>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6"/>
            <p:cNvSpPr txBox="1"/>
            <p:nvPr/>
          </p:nvSpPr>
          <p:spPr>
            <a:xfrm>
              <a:off x="10077" y="6787"/>
              <a:ext cx="3308" cy="1682"/>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生成不完整点云</a:t>
              </a:r>
            </a:p>
          </p:txBody>
        </p:sp>
      </p:grpSp>
      <p:sp>
        <p:nvSpPr>
          <p:cNvPr id="72" name="矩形 71"/>
          <p:cNvSpPr/>
          <p:nvPr/>
        </p:nvSpPr>
        <p:spPr>
          <a:xfrm>
            <a:off x="155575" y="1829435"/>
            <a:ext cx="5396230" cy="217995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22" name="文本框 21"/>
          <p:cNvSpPr txBox="1">
            <a:spLocks noChangeArrowheads="1"/>
          </p:cNvSpPr>
          <p:nvPr/>
        </p:nvSpPr>
        <p:spPr bwMode="auto">
          <a:xfrm>
            <a:off x="155575" y="1923415"/>
            <a:ext cx="26574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问题定义</a:t>
            </a:r>
          </a:p>
        </p:txBody>
      </p:sp>
      <p:sp>
        <p:nvSpPr>
          <p:cNvPr id="23" name="KSO_Shape"/>
          <p:cNvSpPr/>
          <p:nvPr/>
        </p:nvSpPr>
        <p:spPr bwMode="auto">
          <a:xfrm>
            <a:off x="477520" y="1967230"/>
            <a:ext cx="239395" cy="33528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30" name="文本框 29"/>
          <p:cNvSpPr txBox="1">
            <a:spLocks noChangeArrowheads="1"/>
          </p:cNvSpPr>
          <p:nvPr/>
        </p:nvSpPr>
        <p:spPr bwMode="auto">
          <a:xfrm>
            <a:off x="356870" y="4091940"/>
            <a:ext cx="23152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技术难点</a:t>
            </a:r>
          </a:p>
        </p:txBody>
      </p:sp>
      <p:sp>
        <p:nvSpPr>
          <p:cNvPr id="32" name="KSO_Shape"/>
          <p:cNvSpPr/>
          <p:nvPr/>
        </p:nvSpPr>
        <p:spPr bwMode="auto">
          <a:xfrm>
            <a:off x="477520" y="4123690"/>
            <a:ext cx="239395" cy="33528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33" name="矩形 32"/>
          <p:cNvSpPr/>
          <p:nvPr/>
        </p:nvSpPr>
        <p:spPr>
          <a:xfrm>
            <a:off x="163830" y="4010025"/>
            <a:ext cx="5388610" cy="273177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37" name="文本框 36"/>
          <p:cNvSpPr txBox="1"/>
          <p:nvPr/>
        </p:nvSpPr>
        <p:spPr>
          <a:xfrm>
            <a:off x="4596130" y="4010025"/>
            <a:ext cx="881380" cy="1106805"/>
          </a:xfrm>
          <a:prstGeom prst="rect">
            <a:avLst/>
          </a:prstGeom>
          <a:noFill/>
        </p:spPr>
        <p:txBody>
          <a:bodyPr wrap="square" rtlCol="0">
            <a:spAutoFit/>
          </a:bodyPr>
          <a:lstStyle/>
          <a:p>
            <a:r>
              <a:rPr lang="zh-CN" altLang="en-US" sz="6600" b="1">
                <a:solidFill>
                  <a:srgbClr val="FF0000"/>
                </a:solidFill>
              </a:rPr>
              <a:t>？</a:t>
            </a:r>
          </a:p>
        </p:txBody>
      </p:sp>
      <p:sp>
        <p:nvSpPr>
          <p:cNvPr id="38" name="文本框 37"/>
          <p:cNvSpPr txBox="1"/>
          <p:nvPr/>
        </p:nvSpPr>
        <p:spPr>
          <a:xfrm>
            <a:off x="238760" y="5174615"/>
            <a:ext cx="5238750" cy="807720"/>
          </a:xfrm>
          <a:prstGeom prst="rect">
            <a:avLst/>
          </a:prstGeom>
          <a:noFill/>
        </p:spPr>
        <p:txBody>
          <a:bodyPr wrap="square" rtlCol="0">
            <a:spAutoFit/>
          </a:bodyPr>
          <a:lstStyle/>
          <a:p>
            <a:pPr marL="285750" indent="-285750" fontAlgn="auto">
              <a:lnSpc>
                <a:spcPct val="150000"/>
              </a:lnSpc>
              <a:buFont typeface="Wingdings" panose="05000000000000000000" charset="0"/>
              <a:buChar char="Ø"/>
            </a:pPr>
            <a:r>
              <a:rPr lang="zh-CN" altLang="en-US">
                <a:latin typeface="微软雅黑" panose="020B0503020204020204" pitchFamily="34" charset="-122"/>
                <a:ea typeface="微软雅黑" panose="020B0503020204020204" pitchFamily="34" charset="-122"/>
              </a:rPr>
              <a:t>大幅度降低点云密度与有效特征提取</a:t>
            </a:r>
          </a:p>
          <a:p>
            <a:pPr algn="ctr" fontAlgn="auto">
              <a:lnSpc>
                <a:spcPct val="140000"/>
              </a:lnSpc>
            </a:pPr>
            <a:r>
              <a:rPr lang="zh-CN" altLang="en-US" sz="1400">
                <a:solidFill>
                  <a:schemeClr val="tx1"/>
                </a:solidFill>
                <a:latin typeface="微软雅黑" panose="020B0503020204020204" pitchFamily="34" charset="-122"/>
                <a:ea typeface="微软雅黑" panose="020B0503020204020204" pitchFamily="34" charset="-122"/>
              </a:rPr>
              <a:t>如何构造</a:t>
            </a:r>
            <a:r>
              <a:rPr lang="zh-CN" altLang="en-US" sz="1400">
                <a:solidFill>
                  <a:srgbClr val="FF0000"/>
                </a:solidFill>
                <a:latin typeface="微软雅黑" panose="020B0503020204020204" pitchFamily="34" charset="-122"/>
                <a:ea typeface="微软雅黑" panose="020B0503020204020204" pitchFamily="34" charset="-122"/>
              </a:rPr>
              <a:t>特征提取网络</a:t>
            </a:r>
            <a:r>
              <a:rPr lang="zh-CN" altLang="en-US" sz="1400">
                <a:solidFill>
                  <a:schemeClr val="tx1"/>
                </a:solidFill>
                <a:latin typeface="微软雅黑" panose="020B0503020204020204" pitchFamily="34" charset="-122"/>
                <a:ea typeface="微软雅黑" panose="020B0503020204020204" pitchFamily="34" charset="-122"/>
              </a:rPr>
              <a:t>，在大量去除点的同时保留点的特征？</a:t>
            </a:r>
          </a:p>
        </p:txBody>
      </p:sp>
      <p:sp>
        <p:nvSpPr>
          <p:cNvPr id="39" name="文本框 38"/>
          <p:cNvSpPr txBox="1"/>
          <p:nvPr/>
        </p:nvSpPr>
        <p:spPr>
          <a:xfrm>
            <a:off x="246380" y="4438650"/>
            <a:ext cx="5223510" cy="807720"/>
          </a:xfrm>
          <a:prstGeom prst="rect">
            <a:avLst/>
          </a:prstGeom>
          <a:noFill/>
        </p:spPr>
        <p:txBody>
          <a:bodyPr wrap="square" rtlCol="0">
            <a:spAutoFit/>
          </a:bodyPr>
          <a:lstStyle/>
          <a:p>
            <a:pPr marL="285750" indent="-285750" fontAlgn="auto">
              <a:lnSpc>
                <a:spcPct val="150000"/>
              </a:lnSpc>
              <a:buFont typeface="Wingdings" panose="05000000000000000000" charset="0"/>
              <a:buChar char="Ø"/>
            </a:pPr>
            <a:r>
              <a:rPr lang="zh-CN" altLang="en-US">
                <a:latin typeface="微软雅黑" panose="020B0503020204020204" pitchFamily="34" charset="-122"/>
                <a:ea typeface="微软雅黑" panose="020B0503020204020204" pitchFamily="34" charset="-122"/>
              </a:rPr>
              <a:t>自监督辅助任务的设计</a:t>
            </a:r>
            <a:endParaRPr lang="zh-CN" altLang="en-US" b="1">
              <a:latin typeface="微软雅黑" panose="020B0503020204020204" pitchFamily="34" charset="-122"/>
              <a:ea typeface="微软雅黑" panose="020B0503020204020204" pitchFamily="34" charset="-122"/>
            </a:endParaRPr>
          </a:p>
          <a:p>
            <a:pPr algn="ctr" fontAlgn="auto">
              <a:lnSpc>
                <a:spcPct val="140000"/>
              </a:lnSpc>
            </a:pPr>
            <a:r>
              <a:rPr lang="zh-CN" altLang="en-US" sz="1400">
                <a:latin typeface="微软雅黑" panose="020B0503020204020204" pitchFamily="34" charset="-122"/>
                <a:ea typeface="微软雅黑" panose="020B0503020204020204" pitchFamily="34" charset="-122"/>
              </a:rPr>
              <a:t>如何从大规模场景点云挖掘</a:t>
            </a:r>
            <a:r>
              <a:rPr lang="zh-CN" altLang="en-US" sz="1400">
                <a:solidFill>
                  <a:srgbClr val="FF0000"/>
                </a:solidFill>
                <a:latin typeface="微软雅黑" panose="020B0503020204020204" pitchFamily="34" charset="-122"/>
                <a:ea typeface="微软雅黑" panose="020B0503020204020204" pitchFamily="34" charset="-122"/>
              </a:rPr>
              <a:t>自身监督信息</a:t>
            </a:r>
            <a:r>
              <a:rPr lang="zh-CN" altLang="en-US" sz="1400">
                <a:latin typeface="微软雅黑" panose="020B0503020204020204" pitchFamily="34" charset="-122"/>
                <a:ea typeface="微软雅黑" panose="020B0503020204020204" pitchFamily="34" charset="-122"/>
              </a:rPr>
              <a:t>，生成</a:t>
            </a:r>
            <a:r>
              <a:rPr lang="zh-CN" altLang="en-US" sz="1400">
                <a:solidFill>
                  <a:srgbClr val="FF0000"/>
                </a:solidFill>
                <a:latin typeface="微软雅黑" panose="020B0503020204020204" pitchFamily="34" charset="-122"/>
                <a:ea typeface="微软雅黑" panose="020B0503020204020204" pitchFamily="34" charset="-122"/>
              </a:rPr>
              <a:t>训练数据</a:t>
            </a:r>
            <a:r>
              <a:rPr lang="zh-CN" altLang="en-US" sz="1400">
                <a:latin typeface="微软雅黑" panose="020B0503020204020204" pitchFamily="34" charset="-122"/>
                <a:ea typeface="微软雅黑" panose="020B0503020204020204" pitchFamily="34" charset="-122"/>
              </a:rPr>
              <a:t>？</a:t>
            </a:r>
          </a:p>
        </p:txBody>
      </p:sp>
      <p:sp>
        <p:nvSpPr>
          <p:cNvPr id="40" name="文本框 39"/>
          <p:cNvSpPr txBox="1"/>
          <p:nvPr/>
        </p:nvSpPr>
        <p:spPr>
          <a:xfrm>
            <a:off x="246380" y="5918835"/>
            <a:ext cx="5238750" cy="807720"/>
          </a:xfrm>
          <a:prstGeom prst="rect">
            <a:avLst/>
          </a:prstGeom>
          <a:noFill/>
        </p:spPr>
        <p:txBody>
          <a:bodyPr wrap="square" rtlCol="0">
            <a:spAutoFit/>
          </a:bodyPr>
          <a:lstStyle/>
          <a:p>
            <a:pPr marL="285750" indent="-285750" fontAlgn="auto">
              <a:lnSpc>
                <a:spcPct val="150000"/>
              </a:lnSpc>
              <a:buFont typeface="Wingdings" panose="05000000000000000000" charset="0"/>
              <a:buChar char="Ø"/>
            </a:pPr>
            <a:r>
              <a:rPr lang="zh-CN" altLang="en-US">
                <a:latin typeface="微软雅黑" panose="020B0503020204020204" pitchFamily="34" charset="-122"/>
                <a:ea typeface="微软雅黑" panose="020B0503020204020204" pitchFamily="34" charset="-122"/>
              </a:rPr>
              <a:t>大规模场景点云补全网络的设计</a:t>
            </a:r>
          </a:p>
          <a:p>
            <a:pPr algn="ctr" fontAlgn="auto">
              <a:lnSpc>
                <a:spcPct val="140000"/>
              </a:lnSpc>
            </a:pPr>
            <a:r>
              <a:rPr lang="zh-CN" altLang="en-US" sz="1400">
                <a:solidFill>
                  <a:schemeClr val="tx1"/>
                </a:solidFill>
                <a:latin typeface="微软雅黑" panose="020B0503020204020204" pitchFamily="34" charset="-122"/>
                <a:ea typeface="微软雅黑" panose="020B0503020204020204" pitchFamily="34" charset="-122"/>
              </a:rPr>
              <a:t>在</a:t>
            </a:r>
            <a:r>
              <a:rPr lang="zh-CN" altLang="en-US" sz="1400">
                <a:solidFill>
                  <a:srgbClr val="FF0000"/>
                </a:solidFill>
                <a:latin typeface="微软雅黑" panose="020B0503020204020204" pitchFamily="34" charset="-122"/>
                <a:ea typeface="微软雅黑" panose="020B0503020204020204" pitchFamily="34" charset="-122"/>
              </a:rPr>
              <a:t>不分块</a:t>
            </a:r>
            <a:r>
              <a:rPr lang="zh-CN" altLang="en-US" sz="1400">
                <a:solidFill>
                  <a:schemeClr val="tx1"/>
                </a:solidFill>
                <a:latin typeface="微软雅黑" panose="020B0503020204020204" pitchFamily="34" charset="-122"/>
                <a:ea typeface="微软雅黑" panose="020B0503020204020204" pitchFamily="34" charset="-122"/>
              </a:rPr>
              <a:t>的前提下，如何设计</a:t>
            </a:r>
            <a:r>
              <a:rPr lang="zh-CN" altLang="en-US" sz="1400">
                <a:solidFill>
                  <a:srgbClr val="FF0000"/>
                </a:solidFill>
                <a:latin typeface="微软雅黑" panose="020B0503020204020204" pitchFamily="34" charset="-122"/>
                <a:ea typeface="微软雅黑" panose="020B0503020204020204" pitchFamily="34" charset="-122"/>
              </a:rPr>
              <a:t>场景级别点云补全网络</a:t>
            </a:r>
            <a:r>
              <a:rPr lang="zh-CN" altLang="en-US" sz="1400">
                <a:solidFill>
                  <a:schemeClr val="tx1"/>
                </a:solidFill>
                <a:latin typeface="微软雅黑" panose="020B0503020204020204" pitchFamily="34" charset="-122"/>
                <a:ea typeface="微软雅黑" panose="020B0503020204020204" pitchFamily="34" charset="-122"/>
              </a:rPr>
              <a:t>？</a:t>
            </a:r>
          </a:p>
        </p:txBody>
      </p:sp>
      <p:sp>
        <p:nvSpPr>
          <p:cNvPr id="42" name="文本框 41"/>
          <p:cNvSpPr txBox="1">
            <a:spLocks noChangeArrowheads="1"/>
          </p:cNvSpPr>
          <p:nvPr/>
        </p:nvSpPr>
        <p:spPr bwMode="auto">
          <a:xfrm>
            <a:off x="5655945" y="1962150"/>
            <a:ext cx="26574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方案流程</a:t>
            </a:r>
          </a:p>
        </p:txBody>
      </p:sp>
      <p:sp>
        <p:nvSpPr>
          <p:cNvPr id="44" name="KSO_Shape"/>
          <p:cNvSpPr/>
          <p:nvPr/>
        </p:nvSpPr>
        <p:spPr bwMode="auto">
          <a:xfrm>
            <a:off x="5977890" y="2005965"/>
            <a:ext cx="239395" cy="33528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45" name="矩形 44"/>
          <p:cNvSpPr/>
          <p:nvPr/>
        </p:nvSpPr>
        <p:spPr>
          <a:xfrm>
            <a:off x="5708015" y="1829435"/>
            <a:ext cx="6175375" cy="491236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01" name="文本框 100"/>
          <p:cNvSpPr txBox="1"/>
          <p:nvPr/>
        </p:nvSpPr>
        <p:spPr>
          <a:xfrm>
            <a:off x="5707380" y="2488565"/>
            <a:ext cx="6365875" cy="748030"/>
          </a:xfrm>
          <a:prstGeom prst="rect">
            <a:avLst/>
          </a:prstGeom>
          <a:noFill/>
          <a:ln w="9525">
            <a:noFill/>
          </a:ln>
        </p:spPr>
        <p:txBody>
          <a:bodyPr wrap="square">
            <a:spAutoFit/>
          </a:bodyPr>
          <a:lstStyle/>
          <a:p>
            <a:pPr algn="ctr" fontAlgn="auto">
              <a:lnSpc>
                <a:spcPts val="2560"/>
              </a:lnSpc>
              <a:buClrTx/>
              <a:buSzTx/>
              <a:buNone/>
            </a:pPr>
            <a:r>
              <a:rPr lang="zh-CN" altLang="en-US" sz="1800">
                <a:solidFill>
                  <a:srgbClr val="FF0000"/>
                </a:solidFill>
                <a:latin typeface="微软雅黑" panose="020B0503020204020204" pitchFamily="34" charset="-122"/>
                <a:ea typeface="微软雅黑" panose="020B0503020204020204" pitchFamily="34" charset="-122"/>
              </a:rPr>
              <a:t>设计思想：</a:t>
            </a:r>
            <a:r>
              <a:rPr lang="zh-CN" altLang="en-US" sz="1800">
                <a:latin typeface="微软雅黑" panose="020B0503020204020204" pitchFamily="34" charset="-122"/>
                <a:ea typeface="微软雅黑" panose="020B0503020204020204" pitchFamily="34" charset="-122"/>
              </a:rPr>
              <a:t>以视点转换构造自监督数据集，</a:t>
            </a:r>
          </a:p>
          <a:p>
            <a:pPr algn="ctr" fontAlgn="auto">
              <a:lnSpc>
                <a:spcPts val="2560"/>
              </a:lnSpc>
              <a:buClrTx/>
              <a:buSzTx/>
              <a:buNone/>
            </a:pPr>
            <a:r>
              <a:rPr lang="zh-CN" altLang="en-US" sz="1800">
                <a:latin typeface="微软雅黑" panose="020B0503020204020204" pitchFamily="34" charset="-122"/>
                <a:ea typeface="微软雅黑" panose="020B0503020204020204" pitchFamily="34" charset="-122"/>
              </a:rPr>
              <a:t>以Transformer直接补全大规模场景点云</a:t>
            </a:r>
          </a:p>
        </p:txBody>
      </p:sp>
      <p:sp>
        <p:nvSpPr>
          <p:cNvPr id="46" name="KSO_Shape"/>
          <p:cNvSpPr/>
          <p:nvPr/>
        </p:nvSpPr>
        <p:spPr bwMode="auto">
          <a:xfrm>
            <a:off x="6387465" y="2493645"/>
            <a:ext cx="222885" cy="33655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556426" y="1998319"/>
            <a:ext cx="5261917" cy="286136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360686" y="5978296"/>
            <a:ext cx="2853562" cy="685608"/>
            <a:chOff x="1358264" y="5538038"/>
            <a:chExt cx="2796292" cy="685608"/>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2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2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sp>
        <p:nvSpPr>
          <p:cNvPr id="4" name="圆角矩形 3"/>
          <p:cNvSpPr/>
          <p:nvPr/>
        </p:nvSpPr>
        <p:spPr>
          <a:xfrm>
            <a:off x="5642044" y="120457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42044" y="2172502"/>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8" name="圆角矩形 7"/>
          <p:cNvSpPr/>
          <p:nvPr/>
        </p:nvSpPr>
        <p:spPr>
          <a:xfrm>
            <a:off x="5642044" y="3140427"/>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9" name="圆角矩形 8"/>
          <p:cNvSpPr/>
          <p:nvPr/>
        </p:nvSpPr>
        <p:spPr>
          <a:xfrm>
            <a:off x="5642044" y="4108352"/>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10" name="圆角矩形 9"/>
          <p:cNvSpPr/>
          <p:nvPr/>
        </p:nvSpPr>
        <p:spPr>
          <a:xfrm>
            <a:off x="5642044" y="5076279"/>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11" name="圆角矩形 10"/>
          <p:cNvSpPr/>
          <p:nvPr/>
        </p:nvSpPr>
        <p:spPr>
          <a:xfrm>
            <a:off x="6746944" y="120457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绪论背景</a:t>
            </a:r>
          </a:p>
        </p:txBody>
      </p:sp>
      <p:sp>
        <p:nvSpPr>
          <p:cNvPr id="60" name="圆角矩形 59"/>
          <p:cNvSpPr/>
          <p:nvPr/>
        </p:nvSpPr>
        <p:spPr>
          <a:xfrm>
            <a:off x="6746944" y="2172502"/>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研究内容概述</a:t>
            </a:r>
          </a:p>
        </p:txBody>
      </p:sp>
      <p:sp>
        <p:nvSpPr>
          <p:cNvPr id="12" name="圆角矩形 11"/>
          <p:cNvSpPr/>
          <p:nvPr/>
        </p:nvSpPr>
        <p:spPr>
          <a:xfrm>
            <a:off x="6746944" y="3140427"/>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基于深度图补全的</a:t>
            </a:r>
          </a:p>
          <a:p>
            <a:pPr algn="ctr"/>
            <a:r>
              <a:rPr lang="zh-CN" altLang="en-US" b="1" dirty="0"/>
              <a:t>室内场景点云补全方法</a:t>
            </a:r>
          </a:p>
        </p:txBody>
      </p:sp>
      <p:sp>
        <p:nvSpPr>
          <p:cNvPr id="62" name="圆角矩形 61"/>
          <p:cNvSpPr/>
          <p:nvPr/>
        </p:nvSpPr>
        <p:spPr>
          <a:xfrm>
            <a:off x="6746944" y="4108352"/>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基于自监督学习的</a:t>
            </a:r>
          </a:p>
          <a:p>
            <a:pPr algn="ctr"/>
            <a:r>
              <a:rPr lang="zh-CN" altLang="en-US" b="1" dirty="0"/>
              <a:t>室内场景点云补全方法</a:t>
            </a:r>
          </a:p>
        </p:txBody>
      </p:sp>
      <p:sp>
        <p:nvSpPr>
          <p:cNvPr id="63" name="圆角矩形 62"/>
          <p:cNvSpPr/>
          <p:nvPr/>
        </p:nvSpPr>
        <p:spPr>
          <a:xfrm>
            <a:off x="6746944" y="5076279"/>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90550" y="1108710"/>
            <a:ext cx="2294255"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4.2 </a:t>
            </a: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rPr>
              <a:t>数据集生成</a:t>
            </a:r>
          </a:p>
        </p:txBody>
      </p:sp>
      <p:sp>
        <p:nvSpPr>
          <p:cNvPr id="2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7" name="直接连接符 26"/>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
        <p:nvSpPr>
          <p:cNvPr id="30"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33"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37" name="组合 36"/>
          <p:cNvGrpSpPr/>
          <p:nvPr/>
        </p:nvGrpSpPr>
        <p:grpSpPr>
          <a:xfrm>
            <a:off x="374236" y="119271"/>
            <a:ext cx="2853562" cy="685608"/>
            <a:chOff x="1358264" y="5538038"/>
            <a:chExt cx="2796292" cy="685608"/>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39"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40"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41" name="直接连接符 40"/>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8337248" y="-6439"/>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43" name="直接连接符 42"/>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研究内容二</a:t>
            </a:r>
          </a:p>
        </p:txBody>
      </p:sp>
      <p:sp>
        <p:nvSpPr>
          <p:cNvPr id="45"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sp>
        <p:nvSpPr>
          <p:cNvPr id="158" name="矩形 157"/>
          <p:cNvSpPr/>
          <p:nvPr/>
        </p:nvSpPr>
        <p:spPr>
          <a:xfrm>
            <a:off x="425450" y="2529205"/>
            <a:ext cx="7499350" cy="208343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46" name="矩形 45"/>
          <p:cNvSpPr/>
          <p:nvPr/>
        </p:nvSpPr>
        <p:spPr>
          <a:xfrm>
            <a:off x="440055" y="1845945"/>
            <a:ext cx="11312525" cy="553085"/>
          </a:xfrm>
          <a:prstGeom prst="rect">
            <a:avLst/>
          </a:prstGeom>
        </p:spPr>
        <p:txBody>
          <a:bodyPr wrap="square">
            <a:spAutoFit/>
          </a:bodyPr>
          <a:lstStyle/>
          <a:p>
            <a:pPr algn="ctr">
              <a:lnSpc>
                <a:spcPct val="150000"/>
              </a:lnSpc>
            </a:pPr>
            <a:r>
              <a:rPr lang="en-US" altLang="zh-CN" sz="2000">
                <a:latin typeface="微软雅黑" panose="020B0503020204020204" pitchFamily="34" charset="-122"/>
                <a:ea typeface="微软雅黑" panose="020B0503020204020204" pitchFamily="34" charset="-122"/>
              </a:rPr>
              <a:t>  </a:t>
            </a:r>
            <a:r>
              <a:rPr lang="zh-CN" sz="2000">
                <a:latin typeface="微软雅黑" panose="020B0503020204020204" pitchFamily="34" charset="-122"/>
                <a:ea typeface="微软雅黑" panose="020B0503020204020204" pitchFamily="34" charset="-122"/>
              </a:rPr>
              <a:t>本方法适用于任何包含</a:t>
            </a:r>
            <a:r>
              <a:rPr lang="zh-CN" sz="2000">
                <a:solidFill>
                  <a:srgbClr val="FF0000"/>
                </a:solidFill>
                <a:latin typeface="微软雅黑" panose="020B0503020204020204" pitchFamily="34" charset="-122"/>
                <a:ea typeface="微软雅黑" panose="020B0503020204020204" pitchFamily="34" charset="-122"/>
              </a:rPr>
              <a:t>等矩形投影</a:t>
            </a:r>
            <a:r>
              <a:rPr lang="zh-CN" sz="2000">
                <a:solidFill>
                  <a:schemeClr val="tx1"/>
                </a:solidFill>
                <a:latin typeface="微软雅黑" panose="020B0503020204020204" pitchFamily="34" charset="-122"/>
                <a:ea typeface="微软雅黑" panose="020B0503020204020204" pitchFamily="34" charset="-122"/>
              </a:rPr>
              <a:t>形式全景图</a:t>
            </a:r>
            <a:r>
              <a:rPr lang="zh-CN" sz="2000">
                <a:latin typeface="微软雅黑" panose="020B0503020204020204" pitchFamily="34" charset="-122"/>
                <a:ea typeface="微软雅黑" panose="020B0503020204020204" pitchFamily="34" charset="-122"/>
              </a:rPr>
              <a:t>的原始数据集，具有</a:t>
            </a:r>
            <a:r>
              <a:rPr lang="zh-CN" sz="2000">
                <a:solidFill>
                  <a:srgbClr val="FF0000"/>
                </a:solidFill>
                <a:latin typeface="微软雅黑" panose="020B0503020204020204" pitchFamily="34" charset="-122"/>
                <a:ea typeface="微软雅黑" panose="020B0503020204020204" pitchFamily="34" charset="-122"/>
              </a:rPr>
              <a:t>通用性</a:t>
            </a:r>
            <a:r>
              <a:rPr lang="zh-CN" sz="2000">
                <a:latin typeface="微软雅黑" panose="020B0503020204020204" pitchFamily="34" charset="-122"/>
                <a:ea typeface="微软雅黑" panose="020B0503020204020204" pitchFamily="34" charset="-122"/>
              </a:rPr>
              <a:t>。</a:t>
            </a:r>
          </a:p>
        </p:txBody>
      </p:sp>
      <p:sp>
        <p:nvSpPr>
          <p:cNvPr id="47" name="矩形 46"/>
          <p:cNvSpPr/>
          <p:nvPr/>
        </p:nvSpPr>
        <p:spPr>
          <a:xfrm>
            <a:off x="425450" y="1796415"/>
            <a:ext cx="11326495" cy="73279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60" name="矩形 59"/>
          <p:cNvSpPr/>
          <p:nvPr/>
        </p:nvSpPr>
        <p:spPr>
          <a:xfrm>
            <a:off x="7924800" y="2529205"/>
            <a:ext cx="3827780" cy="416623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74" name="学论网-专注原创-www.xuelun.me"/>
          <p:cNvSpPr/>
          <p:nvPr/>
        </p:nvSpPr>
        <p:spPr>
          <a:xfrm>
            <a:off x="8985885" y="3064510"/>
            <a:ext cx="2289810" cy="829945"/>
          </a:xfrm>
          <a:prstGeom prst="rect">
            <a:avLst/>
          </a:prstGeom>
        </p:spPr>
        <p:txBody>
          <a:bodyPr wrap="square">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等距形投影：</a:t>
            </a:r>
            <a:r>
              <a:rPr lang="zh-CN" altLang="en-US" sz="1600" dirty="0">
                <a:latin typeface="微软雅黑" panose="020B0503020204020204" pitchFamily="34" charset="-122"/>
                <a:ea typeface="微软雅黑" panose="020B0503020204020204" pitchFamily="34" charset="-122"/>
              </a:rPr>
              <a:t>全景图与点云间的相互转换过程</a:t>
            </a:r>
          </a:p>
        </p:txBody>
      </p:sp>
      <p:sp>
        <p:nvSpPr>
          <p:cNvPr id="75" name="学论网-专注原创-www.xuelun.me"/>
          <p:cNvSpPr/>
          <p:nvPr/>
        </p:nvSpPr>
        <p:spPr>
          <a:xfrm>
            <a:off x="8337550" y="3264535"/>
            <a:ext cx="531495" cy="489585"/>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8" name="学论网-专注原创-www.xuelun.me"/>
          <p:cNvSpPr/>
          <p:nvPr/>
        </p:nvSpPr>
        <p:spPr>
          <a:xfrm>
            <a:off x="8985885" y="4137025"/>
            <a:ext cx="2395220" cy="829945"/>
          </a:xfrm>
          <a:prstGeom prst="rect">
            <a:avLst/>
          </a:prstGeom>
        </p:spPr>
        <p:txBody>
          <a:bodyPr wrap="square">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视点转换策略：</a:t>
            </a:r>
            <a:r>
              <a:rPr lang="zh-CN" altLang="en-US" sz="1600" dirty="0">
                <a:latin typeface="微软雅黑" panose="020B0503020204020204" pitchFamily="34" charset="-122"/>
                <a:ea typeface="微软雅黑" panose="020B0503020204020204" pitchFamily="34" charset="-122"/>
                <a:sym typeface="+mn-ea"/>
              </a:rPr>
              <a:t>选取视点</a:t>
            </a:r>
            <a:r>
              <a:rPr lang="zh-CN" altLang="en-US" sz="1600" dirty="0">
                <a:latin typeface="微软雅黑" panose="020B0503020204020204" pitchFamily="34" charset="-122"/>
                <a:ea typeface="微软雅黑" panose="020B0503020204020204" pitchFamily="34" charset="-122"/>
              </a:rPr>
              <a:t>构造合适的场景缺失</a:t>
            </a:r>
          </a:p>
        </p:txBody>
      </p:sp>
      <p:sp>
        <p:nvSpPr>
          <p:cNvPr id="9" name="学论网-专注原创-www.xuelun.me"/>
          <p:cNvSpPr/>
          <p:nvPr/>
        </p:nvSpPr>
        <p:spPr>
          <a:xfrm>
            <a:off x="8337550" y="4337050"/>
            <a:ext cx="531495" cy="489585"/>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0" name="学论网-专注原创-www.xuelun.me"/>
          <p:cNvSpPr/>
          <p:nvPr/>
        </p:nvSpPr>
        <p:spPr>
          <a:xfrm>
            <a:off x="8985885" y="5268595"/>
            <a:ext cx="2289810" cy="829945"/>
          </a:xfrm>
          <a:prstGeom prst="rect">
            <a:avLst/>
          </a:prstGeom>
        </p:spPr>
        <p:txBody>
          <a:bodyPr wrap="square">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点对点遮挡：</a:t>
            </a:r>
            <a:r>
              <a:rPr lang="zh-CN" altLang="en-US" sz="1600" dirty="0">
                <a:latin typeface="微软雅黑" panose="020B0503020204020204" pitchFamily="34" charset="-122"/>
                <a:ea typeface="微软雅黑" panose="020B0503020204020204" pitchFamily="34" charset="-122"/>
                <a:sym typeface="+mn-ea"/>
              </a:rPr>
              <a:t>处理漏点问题优化</a:t>
            </a:r>
            <a:r>
              <a:rPr lang="zh-CN" altLang="en-US" sz="1600" dirty="0">
                <a:latin typeface="微软雅黑" panose="020B0503020204020204" pitchFamily="34" charset="-122"/>
                <a:ea typeface="微软雅黑" panose="020B0503020204020204" pitchFamily="34" charset="-122"/>
              </a:rPr>
              <a:t>遮挡预测效果</a:t>
            </a:r>
          </a:p>
        </p:txBody>
      </p:sp>
      <p:sp>
        <p:nvSpPr>
          <p:cNvPr id="13" name="学论网-专注原创-www.xuelun.me"/>
          <p:cNvSpPr/>
          <p:nvPr/>
        </p:nvSpPr>
        <p:spPr>
          <a:xfrm>
            <a:off x="8337550" y="5468620"/>
            <a:ext cx="531495" cy="489585"/>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p>
        </p:txBody>
      </p:sp>
      <p:pic>
        <p:nvPicPr>
          <p:cNvPr id="2" name="图片 1"/>
          <p:cNvPicPr>
            <a:picLocks noChangeAspect="1"/>
          </p:cNvPicPr>
          <p:nvPr/>
        </p:nvPicPr>
        <p:blipFill>
          <a:blip r:embed="rId4"/>
          <a:stretch>
            <a:fillRect/>
          </a:stretch>
        </p:blipFill>
        <p:spPr>
          <a:xfrm>
            <a:off x="762000" y="2725420"/>
            <a:ext cx="6859270" cy="1722755"/>
          </a:xfrm>
          <a:prstGeom prst="rect">
            <a:avLst/>
          </a:prstGeom>
        </p:spPr>
      </p:pic>
      <p:grpSp>
        <p:nvGrpSpPr>
          <p:cNvPr id="3" name="组合 2"/>
          <p:cNvGrpSpPr/>
          <p:nvPr/>
        </p:nvGrpSpPr>
        <p:grpSpPr>
          <a:xfrm>
            <a:off x="3224845" y="944450"/>
            <a:ext cx="8527444" cy="584390"/>
            <a:chOff x="3224845" y="944450"/>
            <a:chExt cx="8527444" cy="584390"/>
          </a:xfrm>
        </p:grpSpPr>
        <p:sp>
          <p:nvSpPr>
            <p:cNvPr id="4" name="矩形 3"/>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9"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数据集生成方法总览</a:t>
              </a:r>
            </a:p>
          </p:txBody>
        </p:sp>
      </p:grpSp>
      <p:pic>
        <p:nvPicPr>
          <p:cNvPr id="7" name="图片 6" descr="image-removebg-preview (3)"/>
          <p:cNvPicPr>
            <a:picLocks noChangeAspect="1"/>
          </p:cNvPicPr>
          <p:nvPr/>
        </p:nvPicPr>
        <p:blipFill>
          <a:blip r:embed="rId5"/>
          <a:stretch>
            <a:fillRect/>
          </a:stretch>
        </p:blipFill>
        <p:spPr>
          <a:xfrm>
            <a:off x="631190" y="4883150"/>
            <a:ext cx="2581910" cy="1485265"/>
          </a:xfrm>
          <a:prstGeom prst="rect">
            <a:avLst/>
          </a:prstGeom>
        </p:spPr>
      </p:pic>
      <p:pic>
        <p:nvPicPr>
          <p:cNvPr id="11" name="图片 10"/>
          <p:cNvPicPr>
            <a:picLocks noChangeAspect="1"/>
          </p:cNvPicPr>
          <p:nvPr/>
        </p:nvPicPr>
        <p:blipFill>
          <a:blip r:embed="rId6"/>
          <a:stretch>
            <a:fillRect/>
          </a:stretch>
        </p:blipFill>
        <p:spPr>
          <a:xfrm>
            <a:off x="3404870" y="5281295"/>
            <a:ext cx="2127250" cy="1056005"/>
          </a:xfrm>
          <a:prstGeom prst="rect">
            <a:avLst/>
          </a:prstGeom>
        </p:spPr>
      </p:pic>
      <p:pic>
        <p:nvPicPr>
          <p:cNvPr id="12" name="图片 11"/>
          <p:cNvPicPr>
            <a:picLocks noChangeAspect="1"/>
          </p:cNvPicPr>
          <p:nvPr/>
        </p:nvPicPr>
        <p:blipFill>
          <a:blip r:embed="rId7"/>
          <a:stretch>
            <a:fillRect/>
          </a:stretch>
        </p:blipFill>
        <p:spPr>
          <a:xfrm>
            <a:off x="5614035" y="5264785"/>
            <a:ext cx="2113280" cy="1064260"/>
          </a:xfrm>
          <a:prstGeom prst="rect">
            <a:avLst/>
          </a:prstGeom>
        </p:spPr>
      </p:pic>
      <p:sp>
        <p:nvSpPr>
          <p:cNvPr id="14" name="矩形 13"/>
          <p:cNvSpPr/>
          <p:nvPr/>
        </p:nvSpPr>
        <p:spPr>
          <a:xfrm>
            <a:off x="425450" y="4612640"/>
            <a:ext cx="7499350" cy="208216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94" name="文本框 67"/>
          <p:cNvSpPr txBox="1"/>
          <p:nvPr/>
        </p:nvSpPr>
        <p:spPr>
          <a:xfrm>
            <a:off x="407035" y="4695190"/>
            <a:ext cx="748411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8290" indent="-575945" algn="ctr"/>
            <a:r>
              <a:rPr lang="en-US" altLang="zh-CN" b="1" dirty="0"/>
              <a:t>2D-3D-Semantic </a:t>
            </a:r>
            <a:r>
              <a:rPr lang="zh-CN" altLang="en-US" b="1" dirty="0"/>
              <a:t>数据集</a:t>
            </a:r>
          </a:p>
        </p:txBody>
      </p:sp>
      <p:sp>
        <p:nvSpPr>
          <p:cNvPr id="15" name="TextBox 6"/>
          <p:cNvSpPr txBox="1"/>
          <p:nvPr/>
        </p:nvSpPr>
        <p:spPr>
          <a:xfrm>
            <a:off x="654685" y="6427470"/>
            <a:ext cx="2645410"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场景区域示例</a:t>
            </a:r>
          </a:p>
        </p:txBody>
      </p:sp>
      <p:sp>
        <p:nvSpPr>
          <p:cNvPr id="16" name="TextBox 6"/>
          <p:cNvSpPr txBox="1"/>
          <p:nvPr/>
        </p:nvSpPr>
        <p:spPr>
          <a:xfrm>
            <a:off x="3404870" y="6405880"/>
            <a:ext cx="2127885"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全景</a:t>
            </a:r>
            <a:r>
              <a:rPr lang="en-US" altLang="zh-CN" sz="1200" dirty="0">
                <a:solidFill>
                  <a:schemeClr val="tx1"/>
                </a:solidFill>
                <a:latin typeface="微软雅黑" panose="020B0503020204020204" pitchFamily="34" charset="-122"/>
                <a:ea typeface="微软雅黑" panose="020B0503020204020204" pitchFamily="34" charset="-122"/>
              </a:rPr>
              <a:t>RGB</a:t>
            </a:r>
            <a:r>
              <a:rPr lang="zh-CN" altLang="en-US" sz="1200" dirty="0">
                <a:solidFill>
                  <a:schemeClr val="tx1"/>
                </a:solidFill>
                <a:latin typeface="微软雅黑" panose="020B0503020204020204" pitchFamily="34" charset="-122"/>
                <a:ea typeface="微软雅黑" panose="020B0503020204020204" pitchFamily="34" charset="-122"/>
              </a:rPr>
              <a:t>图像示例</a:t>
            </a:r>
          </a:p>
        </p:txBody>
      </p:sp>
      <p:sp>
        <p:nvSpPr>
          <p:cNvPr id="17" name="TextBox 6"/>
          <p:cNvSpPr txBox="1"/>
          <p:nvPr/>
        </p:nvSpPr>
        <p:spPr>
          <a:xfrm>
            <a:off x="5605145" y="6410325"/>
            <a:ext cx="2127885"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全景深度图示例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3224845" y="944450"/>
            <a:ext cx="8527444" cy="584390"/>
            <a:chOff x="3224845" y="944450"/>
            <a:chExt cx="8527444" cy="584390"/>
          </a:xfrm>
        </p:grpSpPr>
        <p:sp>
          <p:nvSpPr>
            <p:cNvPr id="28" name="矩形 27"/>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9"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数据集生成方法设计</a:t>
              </a:r>
            </a:p>
          </p:txBody>
        </p:sp>
      </p:grpSp>
      <p:sp>
        <p:nvSpPr>
          <p:cNvPr id="5"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6" name="直接连接符 5"/>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
        <p:nvSpPr>
          <p:cNvPr id="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18"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19" name="组合 18"/>
          <p:cNvGrpSpPr/>
          <p:nvPr/>
        </p:nvGrpSpPr>
        <p:grpSpPr>
          <a:xfrm>
            <a:off x="374236" y="119271"/>
            <a:ext cx="2853562" cy="685608"/>
            <a:chOff x="1358264" y="5538038"/>
            <a:chExt cx="2796292" cy="685608"/>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39"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23"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24" name="直接连接符 23"/>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8337248" y="-6439"/>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43" name="直接连接符 42"/>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研究内容二</a:t>
            </a:r>
          </a:p>
        </p:txBody>
      </p:sp>
      <p:sp>
        <p:nvSpPr>
          <p:cNvPr id="35"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pic>
        <p:nvPicPr>
          <p:cNvPr id="40" name="图片 39" descr="地球少"/>
          <p:cNvPicPr>
            <a:picLocks noChangeAspect="1"/>
          </p:cNvPicPr>
          <p:nvPr/>
        </p:nvPicPr>
        <p:blipFill>
          <a:blip r:embed="rId4"/>
          <a:stretch>
            <a:fillRect/>
          </a:stretch>
        </p:blipFill>
        <p:spPr>
          <a:xfrm>
            <a:off x="388620" y="2548890"/>
            <a:ext cx="1114425" cy="1008380"/>
          </a:xfrm>
          <a:prstGeom prst="rect">
            <a:avLst/>
          </a:prstGeom>
        </p:spPr>
      </p:pic>
      <p:sp>
        <p:nvSpPr>
          <p:cNvPr id="10" name="TextBox 6"/>
          <p:cNvSpPr txBox="1"/>
          <p:nvPr/>
        </p:nvSpPr>
        <p:spPr>
          <a:xfrm>
            <a:off x="590550" y="1108710"/>
            <a:ext cx="2294255"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4.2 </a:t>
            </a: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rPr>
              <a:t>数据集生成</a:t>
            </a:r>
          </a:p>
        </p:txBody>
      </p:sp>
      <p:sp>
        <p:nvSpPr>
          <p:cNvPr id="115" name="矩形 114"/>
          <p:cNvSpPr/>
          <p:nvPr/>
        </p:nvSpPr>
        <p:spPr>
          <a:xfrm>
            <a:off x="155575" y="1680845"/>
            <a:ext cx="6548120" cy="243205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17" name="文本框 116"/>
          <p:cNvSpPr txBox="1"/>
          <p:nvPr/>
        </p:nvSpPr>
        <p:spPr>
          <a:xfrm>
            <a:off x="807720" y="1771650"/>
            <a:ext cx="1480185" cy="368300"/>
          </a:xfrm>
          <a:prstGeom prst="rect">
            <a:avLst/>
          </a:prstGeom>
          <a:noFill/>
        </p:spPr>
        <p:txBody>
          <a:bodyPr wrap="square" rtlCol="0" anchor="t">
            <a:spAutoFit/>
          </a:bodyPr>
          <a:lstStyle/>
          <a:p>
            <a:r>
              <a:rPr lang="zh-CN" altLang="en-US" b="1">
                <a:latin typeface="微软雅黑" panose="020B0503020204020204" pitchFamily="34" charset="-122"/>
                <a:ea typeface="微软雅黑" panose="020B0503020204020204" pitchFamily="34" charset="-122"/>
              </a:rPr>
              <a:t>等矩形投影</a:t>
            </a:r>
          </a:p>
        </p:txBody>
      </p:sp>
      <p:sp>
        <p:nvSpPr>
          <p:cNvPr id="118" name="矩形 117"/>
          <p:cNvSpPr/>
          <p:nvPr/>
        </p:nvSpPr>
        <p:spPr>
          <a:xfrm>
            <a:off x="6856730" y="1680845"/>
            <a:ext cx="5057140" cy="506476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20" name="文本框 119"/>
          <p:cNvSpPr txBox="1"/>
          <p:nvPr/>
        </p:nvSpPr>
        <p:spPr>
          <a:xfrm>
            <a:off x="7529830" y="1771650"/>
            <a:ext cx="2294255" cy="368300"/>
          </a:xfrm>
          <a:prstGeom prst="rect">
            <a:avLst/>
          </a:prstGeom>
          <a:noFill/>
        </p:spPr>
        <p:txBody>
          <a:bodyPr wrap="square" rtlCol="0" anchor="t">
            <a:spAutoFit/>
          </a:bodyPr>
          <a:lstStyle/>
          <a:p>
            <a:r>
              <a:rPr lang="zh-CN" altLang="en-US" b="1">
                <a:latin typeface="微软雅黑" panose="020B0503020204020204" pitchFamily="34" charset="-122"/>
                <a:ea typeface="微软雅黑" panose="020B0503020204020204" pitchFamily="34" charset="-122"/>
              </a:rPr>
              <a:t>视点转换策略</a:t>
            </a:r>
          </a:p>
        </p:txBody>
      </p:sp>
      <p:sp>
        <p:nvSpPr>
          <p:cNvPr id="121" name="矩形 120"/>
          <p:cNvSpPr/>
          <p:nvPr/>
        </p:nvSpPr>
        <p:spPr>
          <a:xfrm>
            <a:off x="155575" y="4198620"/>
            <a:ext cx="6547485" cy="254635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23" name="文本框 122"/>
          <p:cNvSpPr txBox="1"/>
          <p:nvPr/>
        </p:nvSpPr>
        <p:spPr>
          <a:xfrm>
            <a:off x="772160" y="4251325"/>
            <a:ext cx="1498600" cy="368300"/>
          </a:xfrm>
          <a:prstGeom prst="rect">
            <a:avLst/>
          </a:prstGeom>
          <a:noFill/>
        </p:spPr>
        <p:txBody>
          <a:bodyPr wrap="square" rtlCol="0" anchor="t">
            <a:spAutoFit/>
          </a:bodyPr>
          <a:lstStyle/>
          <a:p>
            <a:r>
              <a:rPr lang="zh-CN" altLang="en-US" b="1">
                <a:latin typeface="微软雅黑" panose="020B0503020204020204" pitchFamily="34" charset="-122"/>
                <a:ea typeface="微软雅黑" panose="020B0503020204020204" pitchFamily="34" charset="-122"/>
              </a:rPr>
              <a:t>点对点遮挡</a:t>
            </a:r>
          </a:p>
        </p:txBody>
      </p:sp>
      <mc:AlternateContent xmlns:mc="http://schemas.openxmlformats.org/markup-compatibility/2006" xmlns:a14="http://schemas.microsoft.com/office/drawing/2010/main">
        <mc:Choice Requires="a14">
          <p:sp>
            <p:nvSpPr>
              <p:cNvPr id="124" name="文本框 123"/>
              <p:cNvSpPr txBox="1"/>
              <p:nvPr/>
            </p:nvSpPr>
            <p:spPr>
              <a:xfrm>
                <a:off x="1621091" y="2176081"/>
                <a:ext cx="1677670" cy="34798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cs typeface="Cambria Math" panose="02040503050406030204" pitchFamily="18" charset="0"/>
                        </a:rPr>
                        <m:t>𝑟</m:t>
                      </m:r>
                      <m:r>
                        <a:rPr lang="en-US" altLang="zh-CN" sz="1400" i="1">
                          <a:latin typeface="Cambria Math" panose="02040503050406030204" pitchFamily="18" charset="0"/>
                          <a:cs typeface="Cambria Math" panose="02040503050406030204" pitchFamily="18" charset="0"/>
                        </a:rPr>
                        <m:t>=</m:t>
                      </m:r>
                      <m:rad>
                        <m:radPr>
                          <m:degHide m:val="on"/>
                          <m:ctrlPr>
                            <a:rPr lang="en-US" altLang="zh-CN" sz="1400" i="1">
                              <a:latin typeface="Cambria Math" panose="02040503050406030204" pitchFamily="18" charset="0"/>
                              <a:cs typeface="Cambria Math" panose="02040503050406030204" pitchFamily="18" charset="0"/>
                            </a:rPr>
                          </m:ctrlPr>
                        </m:radPr>
                        <m:deg/>
                        <m:e>
                          <m:r>
                            <a:rPr lang="en-US" altLang="zh-CN" sz="1400" i="1">
                              <a:latin typeface="Cambria Math" panose="02040503050406030204" pitchFamily="18" charset="0"/>
                              <a:cs typeface="Cambria Math" panose="02040503050406030204" pitchFamily="18" charset="0"/>
                            </a:rPr>
                            <m:t>𝑥</m:t>
                          </m:r>
                          <m:r>
                            <a:rPr lang="en-US" altLang="zh-CN" sz="1400" i="1" baseline="30000">
                              <a:latin typeface="Cambria Math" panose="02040503050406030204" pitchFamily="18" charset="0"/>
                              <a:cs typeface="Cambria Math" panose="02040503050406030204" pitchFamily="18" charset="0"/>
                            </a:rPr>
                            <m:t>2</m:t>
                          </m:r>
                          <m:r>
                            <a:rPr lang="en-US" altLang="zh-CN" sz="1400" i="1">
                              <a:latin typeface="Cambria Math" panose="02040503050406030204" pitchFamily="18" charset="0"/>
                              <a:cs typeface="Cambria Math" panose="02040503050406030204" pitchFamily="18" charset="0"/>
                            </a:rPr>
                            <m:t>+</m:t>
                          </m:r>
                          <m:r>
                            <a:rPr lang="en-US" altLang="zh-CN" sz="1400" i="1">
                              <a:latin typeface="Cambria Math" panose="02040503050406030204" pitchFamily="18" charset="0"/>
                              <a:cs typeface="Cambria Math" panose="02040503050406030204" pitchFamily="18" charset="0"/>
                            </a:rPr>
                            <m:t>𝑦</m:t>
                          </m:r>
                          <m:r>
                            <a:rPr lang="en-US" altLang="zh-CN" sz="1400" i="1" baseline="30000">
                              <a:latin typeface="Cambria Math" panose="02040503050406030204" pitchFamily="18" charset="0"/>
                              <a:cs typeface="Cambria Math" panose="02040503050406030204" pitchFamily="18" charset="0"/>
                            </a:rPr>
                            <m:t>2</m:t>
                          </m:r>
                          <m:r>
                            <a:rPr lang="en-US" altLang="zh-CN" sz="1400" i="1">
                              <a:latin typeface="Cambria Math" panose="02040503050406030204" pitchFamily="18" charset="0"/>
                              <a:cs typeface="Cambria Math" panose="02040503050406030204" pitchFamily="18" charset="0"/>
                            </a:rPr>
                            <m:t>+</m:t>
                          </m:r>
                          <m:r>
                            <a:rPr lang="en-US" altLang="zh-CN" sz="1400" i="1">
                              <a:latin typeface="Cambria Math" panose="02040503050406030204" pitchFamily="18" charset="0"/>
                              <a:cs typeface="Cambria Math" panose="02040503050406030204" pitchFamily="18" charset="0"/>
                            </a:rPr>
                            <m:t>𝑧</m:t>
                          </m:r>
                          <m:r>
                            <a:rPr lang="en-US" altLang="zh-CN" sz="1400" i="1" baseline="30000">
                              <a:latin typeface="Cambria Math" panose="02040503050406030204" pitchFamily="18" charset="0"/>
                              <a:cs typeface="Cambria Math" panose="02040503050406030204" pitchFamily="18" charset="0"/>
                            </a:rPr>
                            <m:t>2</m:t>
                          </m:r>
                        </m:e>
                      </m:rad>
                    </m:oMath>
                  </m:oMathPara>
                </a14:m>
                <a:endParaRPr lang="en-US" altLang="zh-CN" sz="1400" i="1">
                  <a:latin typeface="Cambria Math" panose="02040503050406030204" pitchFamily="18" charset="0"/>
                  <a:cs typeface="Cambria Math" panose="02040503050406030204" pitchFamily="18" charset="0"/>
                </a:endParaRPr>
              </a:p>
            </p:txBody>
          </p:sp>
        </mc:Choice>
        <mc:Fallback xmlns="">
          <p:sp>
            <p:nvSpPr>
              <p:cNvPr id="124" name="文本框 123"/>
              <p:cNvSpPr txBox="1">
                <a:spLocks noRot="1" noChangeAspect="1" noMove="1" noResize="1" noEditPoints="1" noAdjustHandles="1" noChangeArrowheads="1" noChangeShapeType="1" noTextEdit="1"/>
              </p:cNvSpPr>
              <p:nvPr/>
            </p:nvSpPr>
            <p:spPr>
              <a:xfrm>
                <a:off x="1621091" y="2176081"/>
                <a:ext cx="1677670" cy="347980"/>
              </a:xfrm>
              <a:prstGeom prst="rect">
                <a:avLst/>
              </a:prstGeom>
              <a:blipFill rotWithShape="1">
                <a:blip r:embed="rId5"/>
                <a:stretch>
                  <a:fillRect l="-34" t="-164" r="34" b="1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p:cNvSpPr txBox="1"/>
              <p:nvPr/>
            </p:nvSpPr>
            <p:spPr>
              <a:xfrm>
                <a:off x="1546796" y="2623121"/>
                <a:ext cx="2504440" cy="53403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cs typeface="Cambria Math" panose="02040503050406030204" pitchFamily="18" charset="0"/>
                        </a:rPr>
                        <m:t>𝑝𝑟𝑒𝑐𝑖𝑠𝑖𝑜𝑛</m:t>
                      </m:r>
                      <m:r>
                        <a:rPr lang="en-US" altLang="zh-CN" sz="1400" i="1">
                          <a:latin typeface="Cambria Math" panose="02040503050406030204" pitchFamily="18" charset="0"/>
                          <a:cs typeface="Cambria Math" panose="02040503050406030204" pitchFamily="18" charset="0"/>
                        </a:rPr>
                        <m:t>=</m:t>
                      </m:r>
                      <m:f>
                        <m:fPr>
                          <m:ctrlPr>
                            <a:rPr lang="en-US" altLang="zh-CN" sz="1400" i="1">
                              <a:latin typeface="Cambria Math" panose="02040503050406030204" pitchFamily="18" charset="0"/>
                              <a:cs typeface="Cambria Math" panose="02040503050406030204" pitchFamily="18" charset="0"/>
                            </a:rPr>
                          </m:ctrlPr>
                        </m:fPr>
                        <m:num>
                          <m:r>
                            <a:rPr lang="en-US" altLang="zh-CN" sz="1400" i="1">
                              <a:latin typeface="Cambria Math" panose="02040503050406030204" pitchFamily="18" charset="0"/>
                              <a:cs typeface="Cambria Math" panose="02040503050406030204" pitchFamily="18" charset="0"/>
                            </a:rPr>
                            <m:t>𝑤</m:t>
                          </m:r>
                        </m:num>
                        <m:den>
                          <m:r>
                            <a:rPr lang="en-US" altLang="zh-CN" sz="1400" i="1">
                              <a:latin typeface="Cambria Math" panose="02040503050406030204" pitchFamily="18" charset="0"/>
                              <a:cs typeface="Cambria Math" panose="02040503050406030204" pitchFamily="18" charset="0"/>
                            </a:rPr>
                            <m:t>𝑓𝑜𝑣</m:t>
                          </m:r>
                          <m:r>
                            <a:rPr lang="en-US" altLang="zh-CN" sz="1400" i="1" baseline="-25000">
                              <a:latin typeface="Cambria Math" panose="02040503050406030204" pitchFamily="18" charset="0"/>
                              <a:cs typeface="Cambria Math" panose="02040503050406030204" pitchFamily="18" charset="0"/>
                            </a:rPr>
                            <m:t>𝑙𝑎𝑡</m:t>
                          </m:r>
                        </m:den>
                      </m:f>
                      <m:r>
                        <a:rPr lang="en-US" altLang="zh-CN" sz="1400" i="1">
                          <a:latin typeface="Cambria Math" panose="02040503050406030204" pitchFamily="18" charset="0"/>
                          <a:cs typeface="Cambria Math" panose="02040503050406030204" pitchFamily="18" charset="0"/>
                        </a:rPr>
                        <m:t>=</m:t>
                      </m:r>
                      <m:f>
                        <m:fPr>
                          <m:ctrlPr>
                            <a:rPr lang="en-US" altLang="zh-CN" sz="1400" i="1">
                              <a:latin typeface="Cambria Math" panose="02040503050406030204" pitchFamily="18" charset="0"/>
                              <a:cs typeface="Cambria Math" panose="02040503050406030204" pitchFamily="18" charset="0"/>
                            </a:rPr>
                          </m:ctrlPr>
                        </m:fPr>
                        <m:num>
                          <m:r>
                            <a:rPr lang="en-US" altLang="zh-CN" sz="1400" i="1">
                              <a:latin typeface="Cambria Math" panose="02040503050406030204" pitchFamily="18" charset="0"/>
                              <a:cs typeface="Cambria Math" panose="02040503050406030204" pitchFamily="18" charset="0"/>
                            </a:rPr>
                            <m:t>h</m:t>
                          </m:r>
                        </m:num>
                        <m:den>
                          <m:r>
                            <a:rPr lang="en-US" altLang="zh-CN" sz="1400" i="1">
                              <a:latin typeface="Cambria Math" panose="02040503050406030204" pitchFamily="18" charset="0"/>
                              <a:cs typeface="Cambria Math" panose="02040503050406030204" pitchFamily="18" charset="0"/>
                            </a:rPr>
                            <m:t>𝑓𝑜𝑣</m:t>
                          </m:r>
                          <m:r>
                            <a:rPr lang="en-US" altLang="zh-CN" sz="1400" i="1" baseline="-25000">
                              <a:latin typeface="Cambria Math" panose="02040503050406030204" pitchFamily="18" charset="0"/>
                              <a:cs typeface="Cambria Math" panose="02040503050406030204" pitchFamily="18" charset="0"/>
                            </a:rPr>
                            <m:t>𝑙𝑜𝑛</m:t>
                          </m:r>
                        </m:den>
                      </m:f>
                    </m:oMath>
                  </m:oMathPara>
                </a14:m>
                <a:endParaRPr lang="en-US" altLang="zh-CN" sz="1400" i="1" baseline="-25000">
                  <a:latin typeface="Cambria Math" panose="02040503050406030204" pitchFamily="18" charset="0"/>
                  <a:cs typeface="Cambria Math" panose="02040503050406030204" pitchFamily="18" charset="0"/>
                </a:endParaRPr>
              </a:p>
            </p:txBody>
          </p:sp>
        </mc:Choice>
        <mc:Fallback xmlns="">
          <p:sp>
            <p:nvSpPr>
              <p:cNvPr id="126" name="文本框 125"/>
              <p:cNvSpPr txBox="1">
                <a:spLocks noRot="1" noChangeAspect="1" noMove="1" noResize="1" noEditPoints="1" noAdjustHandles="1" noChangeArrowheads="1" noChangeShapeType="1" noTextEdit="1"/>
              </p:cNvSpPr>
              <p:nvPr/>
            </p:nvSpPr>
            <p:spPr>
              <a:xfrm>
                <a:off x="1546796" y="2623121"/>
                <a:ext cx="2504440" cy="534035"/>
              </a:xfrm>
              <a:prstGeom prst="rect">
                <a:avLst/>
              </a:prstGeom>
              <a:blipFill rotWithShape="1">
                <a:blip r:embed="rId6"/>
                <a:stretch>
                  <a:fillRect l="-23" t="-107" r="23"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p:cNvSpPr txBox="1"/>
              <p:nvPr/>
            </p:nvSpPr>
            <p:spPr>
              <a:xfrm>
                <a:off x="1502981" y="3221926"/>
                <a:ext cx="3215640" cy="82550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cs typeface="Cambria Math" panose="02040503050406030204" pitchFamily="18" charset="0"/>
                        </a:rPr>
                        <m:t>𝑇</m:t>
                      </m:r>
                      <m:r>
                        <a:rPr lang="en-US" altLang="zh-CN" sz="1400" i="1" baseline="-25000">
                          <a:latin typeface="Cambria Math" panose="02040503050406030204" pitchFamily="18" charset="0"/>
                          <a:cs typeface="Cambria Math" panose="02040503050406030204" pitchFamily="18" charset="0"/>
                        </a:rPr>
                        <m:t>𝑖𝑛</m:t>
                      </m:r>
                      <m:r>
                        <a:rPr lang="en-US" altLang="zh-CN" sz="1400" i="1">
                          <a:latin typeface="Cambria Math" panose="02040503050406030204" pitchFamily="18" charset="0"/>
                          <a:cs typeface="Cambria Math" panose="02040503050406030204" pitchFamily="18" charset="0"/>
                        </a:rPr>
                        <m:t>=</m:t>
                      </m:r>
                      <m:d>
                        <m:dPr>
                          <m:begChr m:val="["/>
                          <m:endChr m:val="]"/>
                          <m:ctrlPr>
                            <a:rPr lang="en-US" altLang="zh-CN" sz="1400" i="1">
                              <a:latin typeface="Cambria Math" panose="02040503050406030204" pitchFamily="18" charset="0"/>
                              <a:cs typeface="Cambria Math" panose="02040503050406030204" pitchFamily="18" charset="0"/>
                            </a:rPr>
                          </m:ctrlPr>
                        </m:dPr>
                        <m:e>
                          <m:m>
                            <m:mPr>
                              <m:mcs>
                                <m:mc>
                                  <m:mcPr>
                                    <m:count m:val="3"/>
                                    <m:mcJc m:val="center"/>
                                  </m:mcPr>
                                </m:mc>
                              </m:mcs>
                              <m:ctrlPr>
                                <a:rPr lang="en-US" altLang="zh-CN" sz="1400" i="1">
                                  <a:latin typeface="Cambria Math" panose="02040503050406030204" pitchFamily="18" charset="0"/>
                                  <a:cs typeface="Cambria Math" panose="02040503050406030204" pitchFamily="18" charset="0"/>
                                </a:rPr>
                              </m:ctrlPr>
                            </m:mPr>
                            <m:mr>
                              <m:e>
                                <m:r>
                                  <a:rPr lang="en-US" altLang="zh-CN" sz="1400" i="1">
                                    <a:latin typeface="Cambria Math" panose="02040503050406030204" pitchFamily="18" charset="0"/>
                                    <a:cs typeface="Cambria Math" panose="02040503050406030204" pitchFamily="18" charset="0"/>
                                  </a:rPr>
                                  <m:t>𝑝𝑟𝑒𝑐𝑖𝑠𝑖𝑜𝑛</m:t>
                                </m:r>
                              </m:e>
                              <m:e>
                                <m:r>
                                  <a:rPr lang="en-US" altLang="zh-CN" sz="1400" i="1">
                                    <a:latin typeface="Cambria Math" panose="02040503050406030204" pitchFamily="18" charset="0"/>
                                    <a:cs typeface="Cambria Math" panose="02040503050406030204" pitchFamily="18" charset="0"/>
                                  </a:rPr>
                                  <m:t>0</m:t>
                                </m:r>
                              </m:e>
                              <m:e>
                                <m:f>
                                  <m:fPr>
                                    <m:type m:val="skw"/>
                                    <m:ctrlPr>
                                      <a:rPr lang="en-US" altLang="zh-CN" sz="1400" i="1">
                                        <a:latin typeface="Cambria Math" panose="02040503050406030204" pitchFamily="18" charset="0"/>
                                        <a:cs typeface="Cambria Math" panose="02040503050406030204" pitchFamily="18" charset="0"/>
                                      </a:rPr>
                                    </m:ctrlPr>
                                  </m:fPr>
                                  <m:num>
                                    <m:r>
                                      <a:rPr lang="en-US" altLang="zh-CN" sz="1400" i="1">
                                        <a:latin typeface="Cambria Math" panose="02040503050406030204" pitchFamily="18" charset="0"/>
                                        <a:cs typeface="Cambria Math" panose="02040503050406030204" pitchFamily="18" charset="0"/>
                                      </a:rPr>
                                      <m:t>𝑤</m:t>
                                    </m:r>
                                  </m:num>
                                  <m:den>
                                    <m:r>
                                      <a:rPr lang="en-US" altLang="zh-CN" sz="1400" i="1">
                                        <a:latin typeface="Cambria Math" panose="02040503050406030204" pitchFamily="18" charset="0"/>
                                        <a:cs typeface="Cambria Math" panose="02040503050406030204" pitchFamily="18" charset="0"/>
                                      </a:rPr>
                                      <m:t>2</m:t>
                                    </m:r>
                                  </m:den>
                                </m:f>
                              </m:e>
                            </m:mr>
                            <m:mr>
                              <m:e>
                                <m:r>
                                  <a:rPr lang="en-US" altLang="zh-CN" sz="1400" i="1">
                                    <a:latin typeface="Cambria Math" panose="02040503050406030204" pitchFamily="18" charset="0"/>
                                    <a:cs typeface="Cambria Math" panose="02040503050406030204" pitchFamily="18" charset="0"/>
                                  </a:rPr>
                                  <m:t>0</m:t>
                                </m:r>
                              </m:e>
                              <m:e>
                                <m:r>
                                  <a:rPr lang="en-US" altLang="zh-CN" sz="1400" i="1">
                                    <a:latin typeface="Cambria Math" panose="02040503050406030204" pitchFamily="18" charset="0"/>
                                    <a:cs typeface="Cambria Math" panose="02040503050406030204" pitchFamily="18" charset="0"/>
                                  </a:rPr>
                                  <m:t>𝑝𝑟𝑒𝑐𝑖𝑠𝑖𝑜𝑛</m:t>
                                </m:r>
                              </m:e>
                              <m:e>
                                <m:f>
                                  <m:fPr>
                                    <m:type m:val="skw"/>
                                    <m:ctrlPr>
                                      <a:rPr lang="en-US" altLang="zh-CN" sz="1400" i="1">
                                        <a:latin typeface="Cambria Math" panose="02040503050406030204" pitchFamily="18" charset="0"/>
                                        <a:cs typeface="Cambria Math" panose="02040503050406030204" pitchFamily="18" charset="0"/>
                                      </a:rPr>
                                    </m:ctrlPr>
                                  </m:fPr>
                                  <m:num>
                                    <m:r>
                                      <a:rPr lang="en-US" altLang="zh-CN" sz="1400" i="1">
                                        <a:latin typeface="Cambria Math" panose="02040503050406030204" pitchFamily="18" charset="0"/>
                                        <a:cs typeface="Cambria Math" panose="02040503050406030204" pitchFamily="18" charset="0"/>
                                      </a:rPr>
                                      <m:t>h</m:t>
                                    </m:r>
                                  </m:num>
                                  <m:den>
                                    <m:r>
                                      <a:rPr lang="en-US" altLang="zh-CN" sz="1400" i="1">
                                        <a:latin typeface="Cambria Math" panose="02040503050406030204" pitchFamily="18" charset="0"/>
                                        <a:cs typeface="Cambria Math" panose="02040503050406030204" pitchFamily="18" charset="0"/>
                                      </a:rPr>
                                      <m:t>2</m:t>
                                    </m:r>
                                  </m:den>
                                </m:f>
                              </m:e>
                            </m:mr>
                            <m:mr>
                              <m:e>
                                <m:r>
                                  <a:rPr lang="en-US" altLang="zh-CN" sz="1400" i="1">
                                    <a:latin typeface="Cambria Math" panose="02040503050406030204" pitchFamily="18" charset="0"/>
                                    <a:cs typeface="Cambria Math" panose="02040503050406030204" pitchFamily="18" charset="0"/>
                                  </a:rPr>
                                  <m:t>0</m:t>
                                </m:r>
                              </m:e>
                              <m:e>
                                <m:r>
                                  <a:rPr lang="en-US" altLang="zh-CN" sz="1400" i="1">
                                    <a:latin typeface="Cambria Math" panose="02040503050406030204" pitchFamily="18" charset="0"/>
                                    <a:cs typeface="Cambria Math" panose="02040503050406030204" pitchFamily="18" charset="0"/>
                                  </a:rPr>
                                  <m:t>0</m:t>
                                </m:r>
                              </m:e>
                              <m:e>
                                <m:r>
                                  <a:rPr lang="en-US" altLang="zh-CN" sz="1400" i="1">
                                    <a:latin typeface="Cambria Math" panose="02040503050406030204" pitchFamily="18" charset="0"/>
                                    <a:cs typeface="Cambria Math" panose="02040503050406030204" pitchFamily="18" charset="0"/>
                                  </a:rPr>
                                  <m:t>1</m:t>
                                </m:r>
                              </m:e>
                            </m:mr>
                          </m:m>
                        </m:e>
                      </m:d>
                    </m:oMath>
                  </m:oMathPara>
                </a14:m>
                <a:endParaRPr lang="en-US" altLang="zh-CN" sz="1400" i="1">
                  <a:latin typeface="Cambria Math" panose="02040503050406030204" pitchFamily="18" charset="0"/>
                  <a:cs typeface="Cambria Math" panose="02040503050406030204" pitchFamily="18" charset="0"/>
                </a:endParaRPr>
              </a:p>
            </p:txBody>
          </p:sp>
        </mc:Choice>
        <mc:Fallback xmlns="">
          <p:sp>
            <p:nvSpPr>
              <p:cNvPr id="127" name="文本框 126"/>
              <p:cNvSpPr txBox="1">
                <a:spLocks noRot="1" noChangeAspect="1" noMove="1" noResize="1" noEditPoints="1" noAdjustHandles="1" noChangeArrowheads="1" noChangeShapeType="1" noTextEdit="1"/>
              </p:cNvSpPr>
              <p:nvPr/>
            </p:nvSpPr>
            <p:spPr>
              <a:xfrm>
                <a:off x="1502981" y="3221926"/>
                <a:ext cx="3215640" cy="825500"/>
              </a:xfrm>
              <a:prstGeom prst="rect">
                <a:avLst/>
              </a:prstGeom>
              <a:blipFill rotWithShape="1">
                <a:blip r:embed="rId7"/>
                <a:stretch>
                  <a:fillRect l="-18" t="-69" r="18"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p:cNvSpPr txBox="1"/>
              <p:nvPr/>
            </p:nvSpPr>
            <p:spPr>
              <a:xfrm>
                <a:off x="4796091" y="2071941"/>
                <a:ext cx="1431290" cy="45529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cs typeface="Cambria Math" panose="02040503050406030204" pitchFamily="18" charset="0"/>
                        </a:rPr>
                        <m:t>𝑙𝑎𝑡</m:t>
                      </m:r>
                      <m:r>
                        <a:rPr lang="en-US" altLang="zh-CN" sz="1400" i="1">
                          <a:latin typeface="Cambria Math" panose="02040503050406030204" pitchFamily="18" charset="0"/>
                          <a:cs typeface="Cambria Math" panose="02040503050406030204" pitchFamily="18" charset="0"/>
                        </a:rPr>
                        <m:t>=</m:t>
                      </m:r>
                      <m:r>
                        <a:rPr lang="en-US" altLang="zh-CN" sz="1400" i="1">
                          <a:latin typeface="Cambria Math" panose="02040503050406030204" pitchFamily="18" charset="0"/>
                          <a:cs typeface="Cambria Math" panose="02040503050406030204" pitchFamily="18" charset="0"/>
                        </a:rPr>
                        <m:t>𝑎𝑟𝑐𝑡𝑎𝑛</m:t>
                      </m:r>
                      <m:f>
                        <m:fPr>
                          <m:ctrlPr>
                            <a:rPr lang="en-US" altLang="zh-CN" sz="1400" i="1">
                              <a:latin typeface="Cambria Math" panose="02040503050406030204" pitchFamily="18" charset="0"/>
                              <a:cs typeface="Cambria Math" panose="02040503050406030204" pitchFamily="18" charset="0"/>
                            </a:rPr>
                          </m:ctrlPr>
                        </m:fPr>
                        <m:num>
                          <m:r>
                            <a:rPr lang="en-US" altLang="zh-CN" sz="1400" i="1">
                              <a:latin typeface="Cambria Math" panose="02040503050406030204" pitchFamily="18" charset="0"/>
                              <a:cs typeface="Cambria Math" panose="02040503050406030204" pitchFamily="18" charset="0"/>
                            </a:rPr>
                            <m:t>𝑥</m:t>
                          </m:r>
                        </m:num>
                        <m:den>
                          <m:r>
                            <a:rPr lang="en-US" altLang="zh-CN" sz="1400" i="1">
                              <a:latin typeface="Cambria Math" panose="02040503050406030204" pitchFamily="18" charset="0"/>
                              <a:cs typeface="Cambria Math" panose="02040503050406030204" pitchFamily="18" charset="0"/>
                            </a:rPr>
                            <m:t>𝑧</m:t>
                          </m:r>
                        </m:den>
                      </m:f>
                    </m:oMath>
                  </m:oMathPara>
                </a14:m>
                <a:endParaRPr lang="en-US" altLang="zh-CN" sz="1400" i="1">
                  <a:latin typeface="Cambria Math" panose="02040503050406030204" pitchFamily="18" charset="0"/>
                  <a:cs typeface="Cambria Math" panose="02040503050406030204" pitchFamily="18" charset="0"/>
                </a:endParaRPr>
              </a:p>
            </p:txBody>
          </p:sp>
        </mc:Choice>
        <mc:Fallback xmlns="">
          <p:sp>
            <p:nvSpPr>
              <p:cNvPr id="129" name="文本框 128"/>
              <p:cNvSpPr txBox="1">
                <a:spLocks noRot="1" noChangeAspect="1" noMove="1" noResize="1" noEditPoints="1" noAdjustHandles="1" noChangeArrowheads="1" noChangeShapeType="1" noTextEdit="1"/>
              </p:cNvSpPr>
              <p:nvPr/>
            </p:nvSpPr>
            <p:spPr>
              <a:xfrm>
                <a:off x="4796091" y="2071941"/>
                <a:ext cx="1431290" cy="455295"/>
              </a:xfrm>
              <a:prstGeom prst="rect">
                <a:avLst/>
              </a:prstGeom>
              <a:blipFill rotWithShape="1">
                <a:blip r:embed="rId8"/>
                <a:stretch>
                  <a:fillRect l="-40" t="-125" r="40" b="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p:cNvSpPr txBox="1"/>
              <p:nvPr/>
            </p:nvSpPr>
            <p:spPr>
              <a:xfrm>
                <a:off x="4797361" y="2531046"/>
                <a:ext cx="1423035" cy="45529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cs typeface="Cambria Math" panose="02040503050406030204" pitchFamily="18" charset="0"/>
                        </a:rPr>
                        <m:t>𝑙𝑜𝑛</m:t>
                      </m:r>
                      <m:r>
                        <a:rPr lang="en-US" altLang="zh-CN" sz="1400" i="1">
                          <a:latin typeface="Cambria Math" panose="02040503050406030204" pitchFamily="18" charset="0"/>
                          <a:cs typeface="Cambria Math" panose="02040503050406030204" pitchFamily="18" charset="0"/>
                        </a:rPr>
                        <m:t>=</m:t>
                      </m:r>
                      <m:r>
                        <a:rPr lang="en-US" altLang="zh-CN" sz="1400" i="1">
                          <a:latin typeface="Cambria Math" panose="02040503050406030204" pitchFamily="18" charset="0"/>
                          <a:cs typeface="Cambria Math" panose="02040503050406030204" pitchFamily="18" charset="0"/>
                        </a:rPr>
                        <m:t>𝑎𝑟𝑐𝑠𝑖𝑛</m:t>
                      </m:r>
                      <m:f>
                        <m:fPr>
                          <m:ctrlPr>
                            <a:rPr lang="en-US" altLang="zh-CN" sz="1400" i="1">
                              <a:latin typeface="Cambria Math" panose="02040503050406030204" pitchFamily="18" charset="0"/>
                              <a:cs typeface="Cambria Math" panose="02040503050406030204" pitchFamily="18" charset="0"/>
                            </a:rPr>
                          </m:ctrlPr>
                        </m:fPr>
                        <m:num>
                          <m:r>
                            <a:rPr lang="en-US" altLang="zh-CN" sz="1400" i="1">
                              <a:latin typeface="Cambria Math" panose="02040503050406030204" pitchFamily="18" charset="0"/>
                              <a:cs typeface="Cambria Math" panose="02040503050406030204" pitchFamily="18" charset="0"/>
                            </a:rPr>
                            <m:t>𝑦</m:t>
                          </m:r>
                        </m:num>
                        <m:den>
                          <m:r>
                            <a:rPr lang="en-US" altLang="zh-CN" sz="1400" i="1">
                              <a:latin typeface="Cambria Math" panose="02040503050406030204" pitchFamily="18" charset="0"/>
                              <a:cs typeface="Cambria Math" panose="02040503050406030204" pitchFamily="18" charset="0"/>
                            </a:rPr>
                            <m:t>𝑟</m:t>
                          </m:r>
                        </m:den>
                      </m:f>
                    </m:oMath>
                  </m:oMathPara>
                </a14:m>
                <a:endParaRPr lang="en-US" altLang="zh-CN" sz="1400" i="1">
                  <a:latin typeface="Cambria Math" panose="02040503050406030204" pitchFamily="18" charset="0"/>
                  <a:cs typeface="Cambria Math" panose="02040503050406030204" pitchFamily="18" charset="0"/>
                </a:endParaRPr>
              </a:p>
            </p:txBody>
          </p:sp>
        </mc:Choice>
        <mc:Fallback xmlns="">
          <p:sp>
            <p:nvSpPr>
              <p:cNvPr id="130" name="文本框 129"/>
              <p:cNvSpPr txBox="1">
                <a:spLocks noRot="1" noChangeAspect="1" noMove="1" noResize="1" noEditPoints="1" noAdjustHandles="1" noChangeArrowheads="1" noChangeShapeType="1" noTextEdit="1"/>
              </p:cNvSpPr>
              <p:nvPr/>
            </p:nvSpPr>
            <p:spPr>
              <a:xfrm>
                <a:off x="4797361" y="2531046"/>
                <a:ext cx="1423035" cy="455295"/>
              </a:xfrm>
              <a:prstGeom prst="rect">
                <a:avLst/>
              </a:prstGeom>
              <a:blipFill rotWithShape="1">
                <a:blip r:embed="rId9"/>
                <a:stretch>
                  <a:fillRect l="-40" t="-125" r="40" b="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p:cNvSpPr txBox="1"/>
              <p:nvPr/>
            </p:nvSpPr>
            <p:spPr>
              <a:xfrm>
                <a:off x="4825301" y="2986341"/>
                <a:ext cx="1403350" cy="65976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zh-CN" sz="1400" i="1">
                              <a:latin typeface="Cambria Math" panose="02040503050406030204" pitchFamily="18" charset="0"/>
                              <a:cs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cs typeface="Cambria Math" panose="02040503050406030204" pitchFamily="18" charset="0"/>
                                </a:rPr>
                              </m:ctrlPr>
                            </m:mPr>
                            <m:mr>
                              <m:e>
                                <m:r>
                                  <a:rPr lang="en-US" altLang="zh-CN" sz="1400" i="1">
                                    <a:latin typeface="Cambria Math" panose="02040503050406030204" pitchFamily="18" charset="0"/>
                                    <a:cs typeface="Cambria Math" panose="02040503050406030204" pitchFamily="18" charset="0"/>
                                  </a:rPr>
                                  <m:t>𝑢</m:t>
                                </m:r>
                              </m:e>
                            </m:mr>
                            <m:mr>
                              <m:e>
                                <m:r>
                                  <a:rPr lang="en-US" altLang="zh-CN" sz="1400" i="1">
                                    <a:latin typeface="Cambria Math" panose="02040503050406030204" pitchFamily="18" charset="0"/>
                                    <a:cs typeface="Cambria Math" panose="02040503050406030204" pitchFamily="18" charset="0"/>
                                  </a:rPr>
                                  <m:t>𝑣</m:t>
                                </m:r>
                              </m:e>
                            </m:mr>
                            <m:mr>
                              <m:e>
                                <m:r>
                                  <a:rPr lang="en-US" altLang="zh-CN" sz="1400" i="1">
                                    <a:latin typeface="Cambria Math" panose="02040503050406030204" pitchFamily="18" charset="0"/>
                                    <a:cs typeface="Cambria Math" panose="02040503050406030204" pitchFamily="18" charset="0"/>
                                  </a:rPr>
                                  <m:t>1</m:t>
                                </m:r>
                              </m:e>
                            </m:mr>
                          </m:m>
                        </m:e>
                      </m:d>
                      <m:r>
                        <a:rPr lang="en-US" altLang="zh-CN" sz="1400" i="1">
                          <a:latin typeface="Cambria Math" panose="02040503050406030204" pitchFamily="18" charset="0"/>
                          <a:cs typeface="Cambria Math" panose="02040503050406030204" pitchFamily="18" charset="0"/>
                        </a:rPr>
                        <m:t>=</m:t>
                      </m:r>
                      <m:r>
                        <a:rPr lang="en-US" altLang="zh-CN" sz="1400" i="1">
                          <a:latin typeface="Cambria Math" panose="02040503050406030204" pitchFamily="18" charset="0"/>
                          <a:cs typeface="Cambria Math" panose="02040503050406030204" pitchFamily="18" charset="0"/>
                        </a:rPr>
                        <m:t>𝑇𝑖𝑛</m:t>
                      </m:r>
                      <m:d>
                        <m:dPr>
                          <m:begChr m:val="["/>
                          <m:endChr m:val="]"/>
                          <m:ctrlPr>
                            <a:rPr lang="en-US" altLang="zh-CN" sz="1400" i="1">
                              <a:latin typeface="Cambria Math" panose="02040503050406030204" pitchFamily="18" charset="0"/>
                              <a:cs typeface="Cambria Math" panose="02040503050406030204" pitchFamily="18" charset="0"/>
                            </a:rPr>
                          </m:ctrlPr>
                        </m:dPr>
                        <m:e>
                          <m:m>
                            <m:mPr>
                              <m:mcs>
                                <m:mc>
                                  <m:mcPr>
                                    <m:count m:val="1"/>
                                    <m:mcJc m:val="center"/>
                                  </m:mcPr>
                                </m:mc>
                              </m:mcs>
                              <m:ctrlPr>
                                <a:rPr lang="en-US" altLang="zh-CN" sz="1400" i="1">
                                  <a:latin typeface="Cambria Math" panose="02040503050406030204" pitchFamily="18" charset="0"/>
                                  <a:cs typeface="Cambria Math" panose="02040503050406030204" pitchFamily="18" charset="0"/>
                                </a:rPr>
                              </m:ctrlPr>
                            </m:mPr>
                            <m:mr>
                              <m:e>
                                <m:r>
                                  <a:rPr lang="en-US" altLang="zh-CN" sz="1400" i="1">
                                    <a:latin typeface="Cambria Math" panose="02040503050406030204" pitchFamily="18" charset="0"/>
                                    <a:cs typeface="Cambria Math" panose="02040503050406030204" pitchFamily="18" charset="0"/>
                                  </a:rPr>
                                  <m:t>𝑙𝑎𝑡</m:t>
                                </m:r>
                              </m:e>
                            </m:mr>
                            <m:mr>
                              <m:e>
                                <m:r>
                                  <a:rPr lang="en-US" altLang="zh-CN" sz="1400" i="1">
                                    <a:latin typeface="Cambria Math" panose="02040503050406030204" pitchFamily="18" charset="0"/>
                                    <a:cs typeface="Cambria Math" panose="02040503050406030204" pitchFamily="18" charset="0"/>
                                  </a:rPr>
                                  <m:t>𝑙𝑜𝑛</m:t>
                                </m:r>
                              </m:e>
                            </m:mr>
                            <m:mr>
                              <m:e>
                                <m:r>
                                  <a:rPr lang="en-US" altLang="zh-CN" sz="1400" i="1">
                                    <a:latin typeface="Cambria Math" panose="02040503050406030204" pitchFamily="18" charset="0"/>
                                    <a:cs typeface="Cambria Math" panose="02040503050406030204" pitchFamily="18" charset="0"/>
                                  </a:rPr>
                                  <m:t>1</m:t>
                                </m:r>
                              </m:e>
                            </m:mr>
                          </m:m>
                        </m:e>
                      </m:d>
                    </m:oMath>
                  </m:oMathPara>
                </a14:m>
                <a:endParaRPr lang="en-US" altLang="zh-CN" sz="1400" i="1">
                  <a:latin typeface="Cambria Math" panose="02040503050406030204" pitchFamily="18" charset="0"/>
                  <a:cs typeface="Cambria Math" panose="02040503050406030204" pitchFamily="18" charset="0"/>
                </a:endParaRPr>
              </a:p>
            </p:txBody>
          </p:sp>
        </mc:Choice>
        <mc:Fallback xmlns="">
          <p:sp>
            <p:nvSpPr>
              <p:cNvPr id="131" name="文本框 130"/>
              <p:cNvSpPr txBox="1">
                <a:spLocks noRot="1" noChangeAspect="1" noMove="1" noResize="1" noEditPoints="1" noAdjustHandles="1" noChangeArrowheads="1" noChangeShapeType="1" noTextEdit="1"/>
              </p:cNvSpPr>
              <p:nvPr/>
            </p:nvSpPr>
            <p:spPr>
              <a:xfrm>
                <a:off x="4825301" y="2986341"/>
                <a:ext cx="1403350" cy="659765"/>
              </a:xfrm>
              <a:prstGeom prst="rect">
                <a:avLst/>
              </a:prstGeom>
              <a:blipFill rotWithShape="1">
                <a:blip r:embed="rId10"/>
                <a:stretch>
                  <a:fillRect l="-41" t="-87" r="41" b="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p:cNvSpPr txBox="1"/>
              <p:nvPr/>
            </p:nvSpPr>
            <p:spPr>
              <a:xfrm>
                <a:off x="4721796" y="3732466"/>
                <a:ext cx="1946910" cy="306705"/>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cs typeface="Cambria Math" panose="02040503050406030204" pitchFamily="18" charset="0"/>
                        </a:rPr>
                        <m:t>𝑃</m:t>
                      </m:r>
                      <m:r>
                        <a:rPr lang="en-US" altLang="zh-CN" sz="1400" i="1" baseline="-25000">
                          <a:latin typeface="Cambria Math" panose="02040503050406030204" pitchFamily="18" charset="0"/>
                          <a:cs typeface="Cambria Math" panose="02040503050406030204" pitchFamily="18" charset="0"/>
                        </a:rPr>
                        <m:t>𝑐𝑎𝑚</m:t>
                      </m:r>
                      <m:r>
                        <a:rPr lang="en-US" altLang="zh-CN" sz="1400" i="1">
                          <a:latin typeface="Cambria Math" panose="02040503050406030204" pitchFamily="18" charset="0"/>
                          <a:cs typeface="Cambria Math" panose="02040503050406030204" pitchFamily="18" charset="0"/>
                        </a:rPr>
                        <m:t>=</m:t>
                      </m:r>
                      <m:r>
                        <a:rPr lang="en-US" altLang="zh-CN" sz="1400" i="1">
                          <a:latin typeface="Cambria Math" panose="02040503050406030204" pitchFamily="18" charset="0"/>
                          <a:cs typeface="Cambria Math" panose="02040503050406030204" pitchFamily="18" charset="0"/>
                        </a:rPr>
                        <m:t>𝑅</m:t>
                      </m:r>
                      <m:r>
                        <a:rPr lang="en-US" altLang="zh-CN" sz="1400" i="1">
                          <a:latin typeface="Cambria Math" panose="02040503050406030204" pitchFamily="18" charset="0"/>
                          <a:cs typeface="Cambria Math" panose="02040503050406030204" pitchFamily="18" charset="0"/>
                        </a:rPr>
                        <m:t>∗</m:t>
                      </m:r>
                      <m:r>
                        <a:rPr lang="en-US" altLang="zh-CN" sz="1400" i="1">
                          <a:latin typeface="Cambria Math" panose="02040503050406030204" pitchFamily="18" charset="0"/>
                          <a:cs typeface="Cambria Math" panose="02040503050406030204" pitchFamily="18" charset="0"/>
                        </a:rPr>
                        <m:t>𝑃𝑤𝑜𝑟𝑙𝑑</m:t>
                      </m:r>
                      <m:r>
                        <a:rPr lang="en-US" altLang="zh-CN" sz="1400" i="1">
                          <a:latin typeface="Cambria Math" panose="02040503050406030204" pitchFamily="18" charset="0"/>
                          <a:cs typeface="Cambria Math" panose="02040503050406030204" pitchFamily="18" charset="0"/>
                        </a:rPr>
                        <m:t>+</m:t>
                      </m:r>
                      <m:r>
                        <a:rPr lang="en-US" altLang="zh-CN" sz="1400" i="1">
                          <a:latin typeface="Cambria Math" panose="02040503050406030204" pitchFamily="18" charset="0"/>
                          <a:cs typeface="Cambria Math" panose="02040503050406030204" pitchFamily="18" charset="0"/>
                        </a:rPr>
                        <m:t>𝑇</m:t>
                      </m:r>
                    </m:oMath>
                  </m:oMathPara>
                </a14:m>
                <a:endParaRPr lang="en-US" altLang="zh-CN" sz="1400" i="1">
                  <a:latin typeface="Cambria Math" panose="02040503050406030204" pitchFamily="18" charset="0"/>
                  <a:cs typeface="Cambria Math" panose="02040503050406030204" pitchFamily="18" charset="0"/>
                </a:endParaRPr>
              </a:p>
            </p:txBody>
          </p:sp>
        </mc:Choice>
        <mc:Fallback xmlns="">
          <p:sp>
            <p:nvSpPr>
              <p:cNvPr id="132" name="文本框 131"/>
              <p:cNvSpPr txBox="1">
                <a:spLocks noRot="1" noChangeAspect="1" noMove="1" noResize="1" noEditPoints="1" noAdjustHandles="1" noChangeArrowheads="1" noChangeShapeType="1" noTextEdit="1"/>
              </p:cNvSpPr>
              <p:nvPr/>
            </p:nvSpPr>
            <p:spPr>
              <a:xfrm>
                <a:off x="4721796" y="3732466"/>
                <a:ext cx="1946910" cy="306705"/>
              </a:xfrm>
              <a:prstGeom prst="rect">
                <a:avLst/>
              </a:prstGeom>
              <a:blipFill rotWithShape="1">
                <a:blip r:embed="rId11"/>
                <a:stretch>
                  <a:fillRect l="-29" t="-186" r="29" b="186"/>
                </a:stretch>
              </a:blipFill>
            </p:spPr>
            <p:txBody>
              <a:bodyPr/>
              <a:lstStyle/>
              <a:p>
                <a:r>
                  <a:rPr lang="zh-CN" altLang="en-US">
                    <a:noFill/>
                  </a:rPr>
                  <a:t> </a:t>
                </a:r>
              </a:p>
            </p:txBody>
          </p:sp>
        </mc:Fallback>
      </mc:AlternateContent>
      <p:sp>
        <p:nvSpPr>
          <p:cNvPr id="133" name="TextBox 6"/>
          <p:cNvSpPr txBox="1"/>
          <p:nvPr/>
        </p:nvSpPr>
        <p:spPr>
          <a:xfrm>
            <a:off x="6856095" y="6417310"/>
            <a:ext cx="5059045"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视点转换策略算法流程</a:t>
            </a:r>
          </a:p>
        </p:txBody>
      </p:sp>
      <p:pic>
        <p:nvPicPr>
          <p:cNvPr id="134" name="图片 133" descr="zbuffer算法"/>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535" y="5302885"/>
            <a:ext cx="2503170" cy="1231900"/>
          </a:xfrm>
          <a:prstGeom prst="rect">
            <a:avLst/>
          </a:prstGeom>
        </p:spPr>
      </p:pic>
      <p:sp>
        <p:nvSpPr>
          <p:cNvPr id="269" name="文本框 268"/>
          <p:cNvSpPr txBox="1"/>
          <p:nvPr/>
        </p:nvSpPr>
        <p:spPr>
          <a:xfrm>
            <a:off x="827405" y="4619625"/>
            <a:ext cx="2805430" cy="5835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1600" dirty="0"/>
              <a:t>在点云投影到全景图的过程中，多个点对应同一个像素</a:t>
            </a:r>
          </a:p>
        </p:txBody>
      </p:sp>
      <p:pic>
        <p:nvPicPr>
          <p:cNvPr id="271" name="图片 270"/>
          <p:cNvPicPr>
            <a:picLocks noChangeAspect="1"/>
          </p:cNvPicPr>
          <p:nvPr/>
        </p:nvPicPr>
        <p:blipFill>
          <a:blip r:embed="rId14"/>
          <a:stretch>
            <a:fillRect/>
          </a:stretch>
        </p:blipFill>
        <p:spPr>
          <a:xfrm>
            <a:off x="3968750" y="5300345"/>
            <a:ext cx="2332990" cy="1217295"/>
          </a:xfrm>
          <a:prstGeom prst="rect">
            <a:avLst/>
          </a:prstGeom>
        </p:spPr>
      </p:pic>
      <p:sp>
        <p:nvSpPr>
          <p:cNvPr id="272" name="文本框 271"/>
          <p:cNvSpPr txBox="1"/>
          <p:nvPr/>
        </p:nvSpPr>
        <p:spPr>
          <a:xfrm>
            <a:off x="3780790" y="4619625"/>
            <a:ext cx="2672715" cy="5835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1600" dirty="0"/>
              <a:t>在点云投影到全景图的过程中，设置不同点的强度分布</a:t>
            </a:r>
          </a:p>
        </p:txBody>
      </p:sp>
      <p:sp>
        <p:nvSpPr>
          <p:cNvPr id="273" name="TextBox 6"/>
          <p:cNvSpPr txBox="1"/>
          <p:nvPr/>
        </p:nvSpPr>
        <p:spPr>
          <a:xfrm>
            <a:off x="988060" y="6458585"/>
            <a:ext cx="2335530"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Z-Buffer or Depth-Buffer算法</a:t>
            </a:r>
          </a:p>
        </p:txBody>
      </p:sp>
      <p:sp>
        <p:nvSpPr>
          <p:cNvPr id="274" name="TextBox 6"/>
          <p:cNvSpPr txBox="1"/>
          <p:nvPr/>
        </p:nvSpPr>
        <p:spPr>
          <a:xfrm>
            <a:off x="3943985" y="6466840"/>
            <a:ext cx="2335530"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Splatting算法</a:t>
            </a:r>
          </a:p>
        </p:txBody>
      </p:sp>
      <p:pic>
        <p:nvPicPr>
          <p:cNvPr id="2" name="图片 1" descr="视点选取流程"/>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88505" y="2498725"/>
            <a:ext cx="4763770" cy="3854450"/>
          </a:xfrm>
          <a:prstGeom prst="rect">
            <a:avLst/>
          </a:prstGeom>
        </p:spPr>
      </p:pic>
      <p:sp>
        <p:nvSpPr>
          <p:cNvPr id="26" name="矩形 25"/>
          <p:cNvSpPr/>
          <p:nvPr/>
        </p:nvSpPr>
        <p:spPr>
          <a:xfrm>
            <a:off x="155575" y="1670050"/>
            <a:ext cx="537210" cy="73723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r>
              <a:rPr lang="zh-CN" altLang="en-US" sz="1400" b="1">
                <a:solidFill>
                  <a:schemeClr val="accent1"/>
                </a:solidFill>
                <a:effectLst>
                  <a:outerShdw blurRad="38100" dist="25400" dir="5400000" algn="ctr" rotWithShape="0">
                    <a:srgbClr val="6E747A">
                      <a:alpha val="43000"/>
                    </a:srgbClr>
                  </a:outerShdw>
                </a:effectLst>
              </a:rPr>
              <a:t>步骤</a:t>
            </a:r>
          </a:p>
          <a:p>
            <a:pPr algn="ctr"/>
            <a:r>
              <a:rPr lang="en-US" altLang="zh-CN" sz="1400" b="1">
                <a:solidFill>
                  <a:schemeClr val="accent1"/>
                </a:solidFill>
                <a:effectLst>
                  <a:outerShdw blurRad="38100" dist="25400" dir="5400000" algn="ctr" rotWithShape="0">
                    <a:srgbClr val="6E747A">
                      <a:alpha val="43000"/>
                    </a:srgbClr>
                  </a:outerShdw>
                </a:effectLst>
              </a:rPr>
              <a:t>1</a:t>
            </a:r>
          </a:p>
        </p:txBody>
      </p:sp>
      <p:sp>
        <p:nvSpPr>
          <p:cNvPr id="3" name="矩形 2"/>
          <p:cNvSpPr/>
          <p:nvPr/>
        </p:nvSpPr>
        <p:spPr>
          <a:xfrm>
            <a:off x="6856730" y="1680845"/>
            <a:ext cx="537210" cy="73723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r>
              <a:rPr lang="zh-CN" altLang="en-US" sz="1400" b="1">
                <a:solidFill>
                  <a:schemeClr val="accent1"/>
                </a:solidFill>
                <a:effectLst>
                  <a:outerShdw blurRad="38100" dist="25400" dir="5400000" algn="ctr" rotWithShape="0">
                    <a:srgbClr val="6E747A">
                      <a:alpha val="43000"/>
                    </a:srgbClr>
                  </a:outerShdw>
                </a:effectLst>
              </a:rPr>
              <a:t>步骤</a:t>
            </a:r>
          </a:p>
          <a:p>
            <a:pPr algn="ctr"/>
            <a:r>
              <a:rPr lang="en-US" altLang="zh-CN" sz="1400" b="1">
                <a:solidFill>
                  <a:schemeClr val="accent1"/>
                </a:solidFill>
                <a:effectLst>
                  <a:outerShdw blurRad="38100" dist="25400" dir="5400000" algn="ctr" rotWithShape="0">
                    <a:srgbClr val="6E747A">
                      <a:alpha val="43000"/>
                    </a:srgbClr>
                  </a:outerShdw>
                </a:effectLst>
              </a:rPr>
              <a:t>2</a:t>
            </a:r>
          </a:p>
        </p:txBody>
      </p:sp>
      <p:sp>
        <p:nvSpPr>
          <p:cNvPr id="4" name="矩形 3"/>
          <p:cNvSpPr/>
          <p:nvPr/>
        </p:nvSpPr>
        <p:spPr>
          <a:xfrm>
            <a:off x="155575" y="4198620"/>
            <a:ext cx="537210" cy="73723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t">
            <a:spAutoFit/>
          </a:bodyPr>
          <a:lstStyle/>
          <a:p>
            <a:pPr algn="ctr"/>
            <a:r>
              <a:rPr lang="zh-CN" altLang="en-US" sz="1400" b="1">
                <a:solidFill>
                  <a:schemeClr val="accent1"/>
                </a:solidFill>
                <a:effectLst>
                  <a:outerShdw blurRad="38100" dist="25400" dir="5400000" algn="ctr" rotWithShape="0">
                    <a:srgbClr val="6E747A">
                      <a:alpha val="43000"/>
                    </a:srgbClr>
                  </a:outerShdw>
                </a:effectLst>
              </a:rPr>
              <a:t>步骤</a:t>
            </a:r>
          </a:p>
          <a:p>
            <a:pPr algn="ctr"/>
            <a:r>
              <a:rPr lang="en-US" altLang="zh-CN" sz="1400" b="1">
                <a:solidFill>
                  <a:schemeClr val="accent1"/>
                </a:solidFill>
                <a:effectLst>
                  <a:outerShdw blurRad="38100" dist="25400" dir="5400000" algn="ctr" rotWithShape="0">
                    <a:srgbClr val="6E747A">
                      <a:alpha val="43000"/>
                    </a:srgbClr>
                  </a:outerShdw>
                </a:effectLst>
              </a:rPr>
              <a:t>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6360160" y="5368290"/>
            <a:ext cx="1496060" cy="8013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4" name="圆角矩形 13"/>
          <p:cNvSpPr/>
          <p:nvPr/>
        </p:nvSpPr>
        <p:spPr>
          <a:xfrm>
            <a:off x="8684895" y="2148205"/>
            <a:ext cx="1977390" cy="9588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4.3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网络结构</a:t>
            </a:r>
          </a:p>
        </p:txBody>
      </p:sp>
      <p:sp>
        <p:nvSpPr>
          <p:cNvPr id="3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3" name="直接连接符 52"/>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绪论背景</a:t>
            </a:r>
          </a:p>
        </p:txBody>
      </p:sp>
      <p:sp>
        <p:nvSpPr>
          <p:cNvPr id="56"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57"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58" name="组合 57"/>
          <p:cNvGrpSpPr/>
          <p:nvPr/>
        </p:nvGrpSpPr>
        <p:grpSpPr>
          <a:xfrm>
            <a:off x="374236" y="119271"/>
            <a:ext cx="2853562" cy="685608"/>
            <a:chOff x="1358264" y="5538038"/>
            <a:chExt cx="2796292" cy="685608"/>
          </a:xfrm>
        </p:grpSpPr>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6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6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62" name="直接连接符 61"/>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8337248" y="-6439"/>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64" name="直接连接符 63"/>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研究内容二</a:t>
            </a:r>
          </a:p>
        </p:txBody>
      </p:sp>
      <p:sp>
        <p:nvSpPr>
          <p:cNvPr id="42"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sp>
        <p:nvSpPr>
          <p:cNvPr id="154" name="矩形 153"/>
          <p:cNvSpPr/>
          <p:nvPr/>
        </p:nvSpPr>
        <p:spPr>
          <a:xfrm>
            <a:off x="425450" y="1797050"/>
            <a:ext cx="5648325" cy="262445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grpSp>
        <p:nvGrpSpPr>
          <p:cNvPr id="386" name="组合 385"/>
          <p:cNvGrpSpPr/>
          <p:nvPr/>
        </p:nvGrpSpPr>
        <p:grpSpPr>
          <a:xfrm>
            <a:off x="3224845" y="944450"/>
            <a:ext cx="8527444" cy="584390"/>
            <a:chOff x="3224845" y="944450"/>
            <a:chExt cx="8527444" cy="584390"/>
          </a:xfrm>
        </p:grpSpPr>
        <p:sp>
          <p:nvSpPr>
            <p:cNvPr id="387" name="矩形 386"/>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88"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特征提取模块</a:t>
              </a:r>
            </a:p>
          </p:txBody>
        </p:sp>
      </p:grpSp>
      <p:pic>
        <p:nvPicPr>
          <p:cNvPr id="2" name="图片 1" descr="特征散播"/>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4030" y="2181860"/>
            <a:ext cx="4293235" cy="2192020"/>
          </a:xfrm>
          <a:prstGeom prst="rect">
            <a:avLst/>
          </a:prstGeom>
        </p:spPr>
      </p:pic>
      <p:pic>
        <p:nvPicPr>
          <p:cNvPr id="3" name="图片 2" descr="特征提取总模块"/>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6975" y="4915535"/>
            <a:ext cx="4895850" cy="1544955"/>
          </a:xfrm>
          <a:prstGeom prst="rect">
            <a:avLst/>
          </a:prstGeom>
        </p:spPr>
      </p:pic>
      <p:sp>
        <p:nvSpPr>
          <p:cNvPr id="94" name="文本框 67"/>
          <p:cNvSpPr txBox="1"/>
          <p:nvPr/>
        </p:nvSpPr>
        <p:spPr>
          <a:xfrm>
            <a:off x="432435" y="1801495"/>
            <a:ext cx="564197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8290" indent="-575945" algn="ctr"/>
            <a:r>
              <a:rPr lang="zh-CN" altLang="en-US" sz="2000" b="1" dirty="0"/>
              <a:t>邻域特征集成</a:t>
            </a:r>
          </a:p>
        </p:txBody>
      </p:sp>
      <p:sp>
        <p:nvSpPr>
          <p:cNvPr id="7" name="文本框 67"/>
          <p:cNvSpPr txBox="1"/>
          <p:nvPr/>
        </p:nvSpPr>
        <p:spPr>
          <a:xfrm>
            <a:off x="6297930" y="1790700"/>
            <a:ext cx="543242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8290" indent="-575945" algn="ctr"/>
            <a:r>
              <a:rPr lang="zh-CN" altLang="en-US" sz="2000" b="1" dirty="0"/>
              <a:t>特征散播</a:t>
            </a:r>
          </a:p>
        </p:txBody>
      </p:sp>
      <p:sp>
        <p:nvSpPr>
          <p:cNvPr id="9" name="文本框 67"/>
          <p:cNvSpPr txBox="1"/>
          <p:nvPr/>
        </p:nvSpPr>
        <p:spPr>
          <a:xfrm>
            <a:off x="5078730" y="4646930"/>
            <a:ext cx="180086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8290" indent="-575945"/>
            <a:r>
              <a:rPr lang="zh-CN" altLang="en-US" sz="2000" b="1" dirty="0"/>
              <a:t>特征提取模块</a:t>
            </a:r>
          </a:p>
        </p:txBody>
      </p:sp>
      <p:grpSp>
        <p:nvGrpSpPr>
          <p:cNvPr id="10" name="组合 9"/>
          <p:cNvGrpSpPr/>
          <p:nvPr/>
        </p:nvGrpSpPr>
        <p:grpSpPr>
          <a:xfrm>
            <a:off x="694055" y="2272665"/>
            <a:ext cx="5073015" cy="2084705"/>
            <a:chOff x="1038" y="2938"/>
            <a:chExt cx="7989" cy="3283"/>
          </a:xfrm>
        </p:grpSpPr>
        <p:sp>
          <p:nvSpPr>
            <p:cNvPr id="8" name="圆角矩形 7"/>
            <p:cNvSpPr/>
            <p:nvPr/>
          </p:nvSpPr>
          <p:spPr>
            <a:xfrm>
              <a:off x="3483" y="2938"/>
              <a:ext cx="1747" cy="109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1" name="圆角矩形 30"/>
            <p:cNvSpPr/>
            <p:nvPr/>
          </p:nvSpPr>
          <p:spPr>
            <a:xfrm>
              <a:off x="6275" y="3521"/>
              <a:ext cx="2752" cy="159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pic>
          <p:nvPicPr>
            <p:cNvPr id="6" name="图片 5" descr="特征提取模块"/>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61" y="3015"/>
              <a:ext cx="7370" cy="3206"/>
            </a:xfrm>
            <a:prstGeom prst="rect">
              <a:avLst/>
            </a:prstGeom>
          </p:spPr>
        </p:pic>
        <p:sp>
          <p:nvSpPr>
            <p:cNvPr id="17" name="TextBox 6"/>
            <p:cNvSpPr txBox="1"/>
            <p:nvPr/>
          </p:nvSpPr>
          <p:spPr>
            <a:xfrm>
              <a:off x="1073" y="2983"/>
              <a:ext cx="381" cy="1119"/>
            </a:xfrm>
            <a:prstGeom prst="rect">
              <a:avLst/>
            </a:prstGeom>
            <a:noFill/>
          </p:spPr>
          <p:txBody>
            <a:bodyPr wrap="square" lIns="0" tIns="48000" rIns="0" bIns="48000" rtlCol="0">
              <a:spAutoFit/>
            </a:bodyPr>
            <a:lstStyle/>
            <a:p>
              <a:pPr algn="ctr"/>
              <a:r>
                <a:rPr lang="zh-CN" altLang="en-US" sz="1000" b="1" dirty="0">
                  <a:solidFill>
                    <a:schemeClr val="tx1"/>
                  </a:solidFill>
                  <a:latin typeface="微软雅黑" panose="020B0503020204020204" pitchFamily="34" charset="-122"/>
                  <a:ea typeface="微软雅黑" panose="020B0503020204020204" pitchFamily="34" charset="-122"/>
                </a:rPr>
                <a:t>点云坐标</a:t>
              </a:r>
            </a:p>
          </p:txBody>
        </p:sp>
        <p:sp>
          <p:nvSpPr>
            <p:cNvPr id="5" name="TextBox 6"/>
            <p:cNvSpPr txBox="1"/>
            <p:nvPr/>
          </p:nvSpPr>
          <p:spPr>
            <a:xfrm>
              <a:off x="1038" y="4103"/>
              <a:ext cx="381" cy="1119"/>
            </a:xfrm>
            <a:prstGeom prst="rect">
              <a:avLst/>
            </a:prstGeom>
            <a:noFill/>
          </p:spPr>
          <p:txBody>
            <a:bodyPr wrap="square" lIns="0" tIns="48000" rIns="0" bIns="48000" rtlCol="0">
              <a:spAutoFit/>
            </a:bodyPr>
            <a:lstStyle/>
            <a:p>
              <a:pPr algn="ctr"/>
              <a:r>
                <a:rPr lang="zh-CN" altLang="en-US" sz="1000" b="1" dirty="0">
                  <a:solidFill>
                    <a:schemeClr val="tx1"/>
                  </a:solidFill>
                  <a:latin typeface="微软雅黑" panose="020B0503020204020204" pitchFamily="34" charset="-122"/>
                  <a:ea typeface="微软雅黑" panose="020B0503020204020204" pitchFamily="34" charset="-122"/>
                </a:rPr>
                <a:t>点云特征</a:t>
              </a:r>
            </a:p>
          </p:txBody>
        </p:sp>
      </p:grpSp>
      <p:sp>
        <p:nvSpPr>
          <p:cNvPr id="12" name="文本框 11"/>
          <p:cNvSpPr txBox="1"/>
          <p:nvPr/>
        </p:nvSpPr>
        <p:spPr>
          <a:xfrm>
            <a:off x="468630" y="4714240"/>
            <a:ext cx="2289810" cy="1938020"/>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sym typeface="+mn-ea"/>
              </a:rPr>
              <a:t>核心思想：</a:t>
            </a:r>
          </a:p>
          <a:p>
            <a:r>
              <a:rPr lang="zh-CN" altLang="en-US" sz="1200" b="1">
                <a:latin typeface="微软雅黑" panose="020B0503020204020204" pitchFamily="34" charset="-122"/>
                <a:ea typeface="微软雅黑" panose="020B0503020204020204" pitchFamily="34" charset="-122"/>
                <a:sym typeface="+mn-ea"/>
              </a:rPr>
              <a:t>使每个点都集成邻域信息</a:t>
            </a:r>
          </a:p>
          <a:p>
            <a:r>
              <a:rPr lang="en-US" altLang="zh-CN" sz="1200" b="1">
                <a:latin typeface="微软雅黑" panose="020B0503020204020204" pitchFamily="34" charset="-122"/>
                <a:ea typeface="微软雅黑" panose="020B0503020204020204" pitchFamily="34" charset="-122"/>
                <a:sym typeface="+mn-ea"/>
              </a:rPr>
              <a:t>(1) </a:t>
            </a:r>
            <a:r>
              <a:rPr lang="zh-CN" altLang="en-US" sz="1200" b="1">
                <a:latin typeface="微软雅黑" panose="020B0503020204020204" pitchFamily="34" charset="-122"/>
                <a:ea typeface="微软雅黑" panose="020B0503020204020204" pitchFamily="34" charset="-122"/>
                <a:sym typeface="+mn-ea"/>
              </a:rPr>
              <a:t>几何编码：</a:t>
            </a:r>
            <a:r>
              <a:rPr lang="zh-CN" altLang="en-US" sz="1200">
                <a:latin typeface="微软雅黑" panose="020B0503020204020204" pitchFamily="34" charset="-122"/>
                <a:ea typeface="微软雅黑" panose="020B0503020204020204" pitchFamily="34" charset="-122"/>
                <a:sym typeface="+mn-ea"/>
              </a:rPr>
              <a:t>拼接中心点坐标、邻居点坐标、中心点与邻居点的相对坐标以及两点间距离</a:t>
            </a:r>
          </a:p>
          <a:p>
            <a:r>
              <a:rPr lang="en-US" altLang="zh-CN" sz="1200" b="1">
                <a:latin typeface="微软雅黑" panose="020B0503020204020204" pitchFamily="34" charset="-122"/>
                <a:ea typeface="微软雅黑" panose="020B0503020204020204" pitchFamily="34" charset="-122"/>
                <a:sym typeface="+mn-ea"/>
              </a:rPr>
              <a:t>(2) </a:t>
            </a:r>
            <a:r>
              <a:rPr lang="zh-CN" altLang="en-US" sz="1200" b="1">
                <a:latin typeface="微软雅黑" panose="020B0503020204020204" pitchFamily="34" charset="-122"/>
                <a:ea typeface="微软雅黑" panose="020B0503020204020204" pitchFamily="34" charset="-122"/>
                <a:sym typeface="+mn-ea"/>
              </a:rPr>
              <a:t>特征增强：</a:t>
            </a:r>
            <a:r>
              <a:rPr lang="zh-CN" altLang="en-US" sz="1200">
                <a:latin typeface="微软雅黑" panose="020B0503020204020204" pitchFamily="34" charset="-122"/>
                <a:ea typeface="微软雅黑" panose="020B0503020204020204" pitchFamily="34" charset="-122"/>
                <a:sym typeface="+mn-ea"/>
              </a:rPr>
              <a:t>拼接新的几何特征与点云本身的特征</a:t>
            </a:r>
          </a:p>
          <a:p>
            <a:r>
              <a:rPr lang="en-US" altLang="zh-CN" sz="1200" b="1">
                <a:latin typeface="微软雅黑" panose="020B0503020204020204" pitchFamily="34" charset="-122"/>
                <a:ea typeface="微软雅黑" panose="020B0503020204020204" pitchFamily="34" charset="-122"/>
                <a:sym typeface="+mn-ea"/>
              </a:rPr>
              <a:t>(3) </a:t>
            </a:r>
            <a:r>
              <a:rPr lang="zh-CN" altLang="en-US" sz="1200" b="1">
                <a:latin typeface="微软雅黑" panose="020B0503020204020204" pitchFamily="34" charset="-122"/>
                <a:ea typeface="微软雅黑" panose="020B0503020204020204" pitchFamily="34" charset="-122"/>
                <a:sym typeface="+mn-ea"/>
              </a:rPr>
              <a:t>特征合成：</a:t>
            </a:r>
            <a:r>
              <a:rPr lang="zh-CN" altLang="en-US" sz="1200">
                <a:latin typeface="微软雅黑" panose="020B0503020204020204" pitchFamily="34" charset="-122"/>
                <a:ea typeface="微软雅黑" panose="020B0503020204020204" pitchFamily="34" charset="-122"/>
                <a:sym typeface="+mn-ea"/>
              </a:rPr>
              <a:t>采用注意力机制进行学习（最大池化或平均池化会造成有效信息的损失）</a:t>
            </a:r>
          </a:p>
        </p:txBody>
      </p:sp>
      <p:sp>
        <p:nvSpPr>
          <p:cNvPr id="13" name="文本框 12"/>
          <p:cNvSpPr txBox="1"/>
          <p:nvPr/>
        </p:nvSpPr>
        <p:spPr>
          <a:xfrm>
            <a:off x="9200515" y="4630420"/>
            <a:ext cx="2555240" cy="2082165"/>
          </a:xfrm>
          <a:prstGeom prst="rect">
            <a:avLst/>
          </a:prstGeom>
          <a:noFill/>
        </p:spPr>
        <p:txBody>
          <a:bodyPr wrap="square" rtlCol="0">
            <a:spAutoFit/>
          </a:bodyPr>
          <a:lstStyle/>
          <a:p>
            <a:pPr>
              <a:lnSpc>
                <a:spcPct val="120000"/>
              </a:lnSpc>
            </a:pPr>
            <a:r>
              <a:rPr lang="zh-CN" altLang="en-US" sz="1200" b="1">
                <a:latin typeface="微软雅黑" panose="020B0503020204020204" pitchFamily="34" charset="-122"/>
                <a:ea typeface="微软雅黑" panose="020B0503020204020204" pitchFamily="34" charset="-122"/>
                <a:sym typeface="+mn-ea"/>
              </a:rPr>
              <a:t>核心思想：</a:t>
            </a:r>
          </a:p>
          <a:p>
            <a:pPr>
              <a:lnSpc>
                <a:spcPct val="120000"/>
              </a:lnSpc>
            </a:pPr>
            <a:r>
              <a:rPr lang="zh-CN" altLang="en-US" sz="1200" b="1">
                <a:latin typeface="微软雅黑" panose="020B0503020204020204" pitchFamily="34" charset="-122"/>
                <a:ea typeface="微软雅黑" panose="020B0503020204020204" pitchFamily="34" charset="-122"/>
                <a:sym typeface="+mn-ea"/>
              </a:rPr>
              <a:t>扩展每个点的感受野</a:t>
            </a:r>
          </a:p>
          <a:p>
            <a:pPr>
              <a:lnSpc>
                <a:spcPct val="120000"/>
              </a:lnSpc>
            </a:pPr>
            <a:r>
              <a:rPr lang="en-US" altLang="zh-CN" sz="1200" b="1">
                <a:latin typeface="微软雅黑" panose="020B0503020204020204" pitchFamily="34" charset="-122"/>
                <a:ea typeface="微软雅黑" panose="020B0503020204020204" pitchFamily="34" charset="-122"/>
                <a:sym typeface="+mn-ea"/>
              </a:rPr>
              <a:t>(1) </a:t>
            </a:r>
            <a:r>
              <a:rPr lang="zh-CN" altLang="en-US" sz="1200" b="1">
                <a:latin typeface="微软雅黑" panose="020B0503020204020204" pitchFamily="34" charset="-122"/>
                <a:ea typeface="微软雅黑" panose="020B0503020204020204" pitchFamily="34" charset="-122"/>
                <a:sym typeface="+mn-ea"/>
              </a:rPr>
              <a:t>网络输入：</a:t>
            </a:r>
            <a:r>
              <a:rPr lang="zh-CN" altLang="en-US" sz="1200">
                <a:latin typeface="微软雅黑" panose="020B0503020204020204" pitchFamily="34" charset="-122"/>
                <a:ea typeface="微软雅黑" panose="020B0503020204020204" pitchFamily="34" charset="-122"/>
                <a:sym typeface="+mn-ea"/>
              </a:rPr>
              <a:t>点云坐标和点云特征</a:t>
            </a:r>
          </a:p>
          <a:p>
            <a:pPr>
              <a:lnSpc>
                <a:spcPct val="120000"/>
              </a:lnSpc>
            </a:pPr>
            <a:r>
              <a:rPr lang="en-US" altLang="zh-CN" sz="1200" b="1">
                <a:latin typeface="微软雅黑" panose="020B0503020204020204" pitchFamily="34" charset="-122"/>
                <a:ea typeface="微软雅黑" panose="020B0503020204020204" pitchFamily="34" charset="-122"/>
                <a:sym typeface="+mn-ea"/>
              </a:rPr>
              <a:t>(2) </a:t>
            </a:r>
            <a:r>
              <a:rPr lang="zh-CN" altLang="en-US" sz="1200" b="1">
                <a:latin typeface="微软雅黑" panose="020B0503020204020204" pitchFamily="34" charset="-122"/>
                <a:ea typeface="微软雅黑" panose="020B0503020204020204" pitchFamily="34" charset="-122"/>
                <a:sym typeface="+mn-ea"/>
              </a:rPr>
              <a:t>网络设计：</a:t>
            </a:r>
            <a:r>
              <a:rPr lang="zh-CN" altLang="en-US" sz="1200">
                <a:latin typeface="微软雅黑" panose="020B0503020204020204" pitchFamily="34" charset="-122"/>
                <a:ea typeface="微软雅黑" panose="020B0503020204020204" pitchFamily="34" charset="-122"/>
                <a:sym typeface="+mn-ea"/>
              </a:rPr>
              <a:t>堆叠两个邻域特征集成网络</a:t>
            </a:r>
          </a:p>
          <a:p>
            <a:pPr>
              <a:lnSpc>
                <a:spcPct val="120000"/>
              </a:lnSpc>
            </a:pPr>
            <a:r>
              <a:rPr lang="en-US" altLang="zh-CN" sz="1200" b="1">
                <a:latin typeface="微软雅黑" panose="020B0503020204020204" pitchFamily="34" charset="-122"/>
                <a:ea typeface="微软雅黑" panose="020B0503020204020204" pitchFamily="34" charset="-122"/>
                <a:sym typeface="+mn-ea"/>
              </a:rPr>
              <a:t>(3) </a:t>
            </a:r>
            <a:r>
              <a:rPr lang="zh-CN" altLang="en-US" sz="1200" b="1">
                <a:latin typeface="微软雅黑" panose="020B0503020204020204" pitchFamily="34" charset="-122"/>
                <a:ea typeface="微软雅黑" panose="020B0503020204020204" pitchFamily="34" charset="-122"/>
                <a:sym typeface="+mn-ea"/>
              </a:rPr>
              <a:t>特征合成：</a:t>
            </a:r>
            <a:r>
              <a:rPr lang="zh-CN" altLang="en-US" sz="1200">
                <a:latin typeface="微软雅黑" panose="020B0503020204020204" pitchFamily="34" charset="-122"/>
                <a:ea typeface="微软雅黑" panose="020B0503020204020204" pitchFamily="34" charset="-122"/>
                <a:sym typeface="+mn-ea"/>
              </a:rPr>
              <a:t>将邻域集成后的特征和原始特征求和后激活，最终生成有效散播后的特征</a:t>
            </a:r>
          </a:p>
        </p:txBody>
      </p:sp>
      <p:sp>
        <p:nvSpPr>
          <p:cNvPr id="15" name="文本框 14"/>
          <p:cNvSpPr txBox="1"/>
          <p:nvPr/>
        </p:nvSpPr>
        <p:spPr>
          <a:xfrm>
            <a:off x="3148330" y="6402070"/>
            <a:ext cx="6022975" cy="275590"/>
          </a:xfrm>
          <a:prstGeom prst="rect">
            <a:avLst/>
          </a:prstGeom>
          <a:noFill/>
        </p:spPr>
        <p:txBody>
          <a:bodyPr wrap="square" rtlCol="0" anchor="t">
            <a:spAutoFit/>
          </a:bodyPr>
          <a:lstStyle/>
          <a:p>
            <a:pPr algn="ctr"/>
            <a:r>
              <a:rPr lang="zh-CN" altLang="en-US" sz="1200" b="1">
                <a:latin typeface="微软雅黑" panose="020B0503020204020204" pitchFamily="34" charset="-122"/>
                <a:ea typeface="微软雅黑" panose="020B0503020204020204" pitchFamily="34" charset="-122"/>
                <a:sym typeface="+mn-ea"/>
              </a:rPr>
              <a:t>核心思想：降低点密度、增强点特征，最终输出可作为场景补全网络的输入</a:t>
            </a:r>
          </a:p>
        </p:txBody>
      </p:sp>
      <p:sp>
        <p:nvSpPr>
          <p:cNvPr id="115" name="矩形 114"/>
          <p:cNvSpPr/>
          <p:nvPr/>
        </p:nvSpPr>
        <p:spPr>
          <a:xfrm>
            <a:off x="415290" y="4543425"/>
            <a:ext cx="2633980" cy="218630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4" name="矩形 3"/>
          <p:cNvSpPr/>
          <p:nvPr/>
        </p:nvSpPr>
        <p:spPr>
          <a:xfrm>
            <a:off x="6297295" y="1793875"/>
            <a:ext cx="5432425" cy="261366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1" name="矩形 10"/>
          <p:cNvSpPr/>
          <p:nvPr/>
        </p:nvSpPr>
        <p:spPr>
          <a:xfrm>
            <a:off x="9199245" y="4542790"/>
            <a:ext cx="2550160" cy="218821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8" name="下箭头 17"/>
          <p:cNvSpPr/>
          <p:nvPr/>
        </p:nvSpPr>
        <p:spPr>
          <a:xfrm>
            <a:off x="1371600" y="4363085"/>
            <a:ext cx="384810"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a:off x="10369550" y="4341495"/>
            <a:ext cx="384810"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10182225" y="3176905"/>
            <a:ext cx="1087755" cy="12414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4.3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网络结构</a:t>
            </a:r>
          </a:p>
        </p:txBody>
      </p:sp>
      <p:sp>
        <p:nvSpPr>
          <p:cNvPr id="3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3" name="直接连接符 52"/>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绪论背景</a:t>
            </a:r>
          </a:p>
        </p:txBody>
      </p:sp>
      <p:sp>
        <p:nvSpPr>
          <p:cNvPr id="56"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57"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58" name="组合 57"/>
          <p:cNvGrpSpPr/>
          <p:nvPr/>
        </p:nvGrpSpPr>
        <p:grpSpPr>
          <a:xfrm>
            <a:off x="374236" y="119271"/>
            <a:ext cx="2853562" cy="685608"/>
            <a:chOff x="1358264" y="5538038"/>
            <a:chExt cx="2796292" cy="685608"/>
          </a:xfrm>
        </p:grpSpPr>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6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6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62" name="直接连接符 61"/>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8337248" y="-6439"/>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64" name="直接连接符 63"/>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研究内容二</a:t>
            </a:r>
          </a:p>
        </p:txBody>
      </p:sp>
      <p:sp>
        <p:nvSpPr>
          <p:cNvPr id="42"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grpSp>
        <p:nvGrpSpPr>
          <p:cNvPr id="386" name="组合 385"/>
          <p:cNvGrpSpPr/>
          <p:nvPr/>
        </p:nvGrpSpPr>
        <p:grpSpPr>
          <a:xfrm>
            <a:off x="3224845" y="944450"/>
            <a:ext cx="8527444" cy="584390"/>
            <a:chOff x="3224845" y="944450"/>
            <a:chExt cx="8527444" cy="584390"/>
          </a:xfrm>
        </p:grpSpPr>
        <p:sp>
          <p:nvSpPr>
            <p:cNvPr id="387" name="矩形 386"/>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88"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场景补全模块</a:t>
              </a:r>
            </a:p>
          </p:txBody>
        </p:sp>
      </p:grpSp>
      <p:sp>
        <p:nvSpPr>
          <p:cNvPr id="94" name="文本框 67"/>
          <p:cNvSpPr txBox="1"/>
          <p:nvPr/>
        </p:nvSpPr>
        <p:spPr>
          <a:xfrm>
            <a:off x="233045" y="1764665"/>
            <a:ext cx="618807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8290" indent="-575945" algn="ctr"/>
            <a:r>
              <a:rPr lang="zh-CN" altLang="en-US" sz="2000" b="1" dirty="0"/>
              <a:t>场景补全模块</a:t>
            </a:r>
          </a:p>
        </p:txBody>
      </p:sp>
      <p:sp>
        <p:nvSpPr>
          <p:cNvPr id="8" name="文本框 67"/>
          <p:cNvSpPr txBox="1"/>
          <p:nvPr/>
        </p:nvSpPr>
        <p:spPr>
          <a:xfrm>
            <a:off x="8234680" y="1781810"/>
            <a:ext cx="208788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8290" indent="-575945"/>
            <a:r>
              <a:rPr lang="zh-CN" altLang="en-US" sz="2000" b="1" dirty="0"/>
              <a:t>几何感知子模块</a:t>
            </a:r>
          </a:p>
        </p:txBody>
      </p:sp>
      <p:sp>
        <p:nvSpPr>
          <p:cNvPr id="12" name="文本框 11"/>
          <p:cNvSpPr txBox="1"/>
          <p:nvPr/>
        </p:nvSpPr>
        <p:spPr>
          <a:xfrm>
            <a:off x="315595" y="4780280"/>
            <a:ext cx="3035935" cy="1658620"/>
          </a:xfrm>
          <a:prstGeom prst="rect">
            <a:avLst/>
          </a:prstGeom>
          <a:noFill/>
        </p:spPr>
        <p:txBody>
          <a:bodyPr wrap="square" rtlCol="0">
            <a:spAutoFit/>
          </a:bodyPr>
          <a:lstStyle/>
          <a:p>
            <a:pPr>
              <a:lnSpc>
                <a:spcPct val="170000"/>
              </a:lnSpc>
            </a:pPr>
            <a:r>
              <a:rPr lang="en-US" altLang="zh-CN" sz="1200" b="1">
                <a:latin typeface="微软雅黑" panose="020B0503020204020204" pitchFamily="34" charset="-122"/>
                <a:ea typeface="微软雅黑" panose="020B0503020204020204" pitchFamily="34" charset="-122"/>
                <a:sym typeface="+mn-ea"/>
              </a:rPr>
              <a:t>Transformer</a:t>
            </a:r>
            <a:r>
              <a:rPr lang="zh-CN" altLang="en-US" sz="1200" b="1">
                <a:latin typeface="微软雅黑" panose="020B0503020204020204" pitchFamily="34" charset="-122"/>
                <a:ea typeface="微软雅黑" panose="020B0503020204020204" pitchFamily="34" charset="-122"/>
                <a:sym typeface="+mn-ea"/>
              </a:rPr>
              <a:t>对点云的适用性：</a:t>
            </a:r>
          </a:p>
          <a:p>
            <a:pPr>
              <a:lnSpc>
                <a:spcPct val="170000"/>
              </a:lnSpc>
            </a:pPr>
            <a:r>
              <a:rPr lang="en-US" altLang="zh-CN" sz="1200" b="1">
                <a:latin typeface="微软雅黑" panose="020B0503020204020204" pitchFamily="34" charset="-122"/>
                <a:ea typeface="微软雅黑" panose="020B0503020204020204" pitchFamily="34" charset="-122"/>
                <a:sym typeface="+mn-ea"/>
              </a:rPr>
              <a:t>(1) </a:t>
            </a:r>
            <a:r>
              <a:rPr lang="zh-CN" altLang="en-US" sz="1200" b="1">
                <a:latin typeface="微软雅黑" panose="020B0503020204020204" pitchFamily="34" charset="-122"/>
                <a:ea typeface="微软雅黑" panose="020B0503020204020204" pitchFamily="34" charset="-122"/>
                <a:sym typeface="+mn-ea"/>
              </a:rPr>
              <a:t>点代理顺序不变：</a:t>
            </a:r>
            <a:r>
              <a:rPr lang="zh-CN" altLang="en-US" sz="1200">
                <a:latin typeface="微软雅黑" panose="020B0503020204020204" pitchFamily="34" charset="-122"/>
                <a:ea typeface="微软雅黑" panose="020B0503020204020204" pitchFamily="34" charset="-122"/>
                <a:sym typeface="+mn-ea"/>
              </a:rPr>
              <a:t>注意力机制算子</a:t>
            </a:r>
          </a:p>
          <a:p>
            <a:pPr>
              <a:lnSpc>
                <a:spcPct val="170000"/>
              </a:lnSpc>
            </a:pPr>
            <a:r>
              <a:rPr lang="en-US" altLang="zh-CN" sz="1200" b="1">
                <a:latin typeface="微软雅黑" panose="020B0503020204020204" pitchFamily="34" charset="-122"/>
                <a:ea typeface="微软雅黑" panose="020B0503020204020204" pitchFamily="34" charset="-122"/>
                <a:sym typeface="+mn-ea"/>
              </a:rPr>
              <a:t>(2) </a:t>
            </a:r>
            <a:r>
              <a:rPr lang="zh-CN" altLang="en-US" sz="1200" b="1">
                <a:latin typeface="微软雅黑" panose="020B0503020204020204" pitchFamily="34" charset="-122"/>
                <a:ea typeface="微软雅黑" panose="020B0503020204020204" pitchFamily="34" charset="-122"/>
                <a:sym typeface="+mn-ea"/>
              </a:rPr>
              <a:t>强大的并行能力：</a:t>
            </a:r>
            <a:r>
              <a:rPr lang="zh-CN" altLang="en-US" sz="1200">
                <a:latin typeface="微软雅黑" panose="020B0503020204020204" pitchFamily="34" charset="-122"/>
                <a:ea typeface="微软雅黑" panose="020B0503020204020204" pitchFamily="34" charset="-122"/>
                <a:sym typeface="+mn-ea"/>
              </a:rPr>
              <a:t>并行处理提升效率</a:t>
            </a:r>
          </a:p>
          <a:p>
            <a:pPr>
              <a:lnSpc>
                <a:spcPct val="170000"/>
              </a:lnSpc>
            </a:pPr>
            <a:r>
              <a:rPr lang="en-US" altLang="zh-CN" sz="1200" b="1">
                <a:latin typeface="微软雅黑" panose="020B0503020204020204" pitchFamily="34" charset="-122"/>
                <a:ea typeface="微软雅黑" panose="020B0503020204020204" pitchFamily="34" charset="-122"/>
                <a:sym typeface="+mn-ea"/>
              </a:rPr>
              <a:t>(3) </a:t>
            </a:r>
            <a:r>
              <a:rPr lang="zh-CN" altLang="en-US" sz="1200" b="1">
                <a:latin typeface="微软雅黑" panose="020B0503020204020204" pitchFamily="34" charset="-122"/>
                <a:ea typeface="微软雅黑" panose="020B0503020204020204" pitchFamily="34" charset="-122"/>
                <a:sym typeface="+mn-ea"/>
              </a:rPr>
              <a:t>适用于长序列任务：</a:t>
            </a:r>
            <a:r>
              <a:rPr lang="zh-CN" altLang="en-US" sz="1200">
                <a:latin typeface="微软雅黑" panose="020B0503020204020204" pitchFamily="34" charset="-122"/>
                <a:ea typeface="微软雅黑" panose="020B0503020204020204" pitchFamily="34" charset="-122"/>
                <a:sym typeface="+mn-ea"/>
              </a:rPr>
              <a:t>场景海量点的处理</a:t>
            </a:r>
          </a:p>
          <a:p>
            <a:pPr>
              <a:lnSpc>
                <a:spcPct val="170000"/>
              </a:lnSpc>
            </a:pPr>
            <a:r>
              <a:rPr lang="en-US" altLang="zh-CN" sz="1200" b="1">
                <a:latin typeface="微软雅黑" panose="020B0503020204020204" pitchFamily="34" charset="-122"/>
                <a:ea typeface="微软雅黑" panose="020B0503020204020204" pitchFamily="34" charset="-122"/>
                <a:sym typeface="+mn-ea"/>
              </a:rPr>
              <a:t>(4) </a:t>
            </a:r>
            <a:r>
              <a:rPr lang="zh-CN" altLang="en-US" sz="1200" b="1">
                <a:latin typeface="微软雅黑" panose="020B0503020204020204" pitchFamily="34" charset="-122"/>
                <a:ea typeface="微软雅黑" panose="020B0503020204020204" pitchFamily="34" charset="-122"/>
                <a:sym typeface="+mn-ea"/>
              </a:rPr>
              <a:t>强大的生成能力：</a:t>
            </a:r>
            <a:r>
              <a:rPr lang="zh-CN" altLang="en-US" sz="1200">
                <a:latin typeface="微软雅黑" panose="020B0503020204020204" pitchFamily="34" charset="-122"/>
                <a:ea typeface="微软雅黑" panose="020B0503020204020204" pitchFamily="34" charset="-122"/>
                <a:sym typeface="+mn-ea"/>
              </a:rPr>
              <a:t>点云补全任务</a:t>
            </a:r>
          </a:p>
        </p:txBody>
      </p:sp>
      <p:sp>
        <p:nvSpPr>
          <p:cNvPr id="115" name="矩形 114"/>
          <p:cNvSpPr/>
          <p:nvPr/>
        </p:nvSpPr>
        <p:spPr>
          <a:xfrm>
            <a:off x="216535" y="4643120"/>
            <a:ext cx="3165475" cy="193230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2" name="文本框 1"/>
          <p:cNvSpPr txBox="1"/>
          <p:nvPr/>
        </p:nvSpPr>
        <p:spPr>
          <a:xfrm>
            <a:off x="3562350" y="4725035"/>
            <a:ext cx="2783205" cy="1753235"/>
          </a:xfrm>
          <a:prstGeom prst="rect">
            <a:avLst/>
          </a:prstGeom>
          <a:noFill/>
        </p:spPr>
        <p:txBody>
          <a:bodyPr wrap="square" rtlCol="0">
            <a:spAutoFit/>
          </a:bodyPr>
          <a:lstStyle/>
          <a:p>
            <a:pPr>
              <a:lnSpc>
                <a:spcPct val="150000"/>
              </a:lnSpc>
            </a:pPr>
            <a:r>
              <a:rPr lang="en-US" altLang="zh-CN" sz="1200" b="1">
                <a:latin typeface="微软雅黑" panose="020B0503020204020204" pitchFamily="34" charset="-122"/>
                <a:ea typeface="微软雅黑" panose="020B0503020204020204" pitchFamily="34" charset="-122"/>
                <a:sym typeface="+mn-ea"/>
              </a:rPr>
              <a:t>(1) </a:t>
            </a:r>
            <a:r>
              <a:rPr lang="zh-CN" altLang="en-US" sz="1200" b="1">
                <a:latin typeface="微软雅黑" panose="020B0503020204020204" pitchFamily="34" charset="-122"/>
                <a:ea typeface="微软雅黑" panose="020B0503020204020204" pitchFamily="34" charset="-122"/>
                <a:sym typeface="+mn-ea"/>
              </a:rPr>
              <a:t>几何分支：</a:t>
            </a:r>
            <a:r>
              <a:rPr lang="zh-CN" altLang="en-US" sz="1200">
                <a:latin typeface="微软雅黑" panose="020B0503020204020204" pitchFamily="34" charset="-122"/>
                <a:ea typeface="微软雅黑" panose="020B0503020204020204" pitchFamily="34" charset="-122"/>
                <a:sym typeface="+mn-ea"/>
              </a:rPr>
              <a:t>显式建模局部几何关系</a:t>
            </a:r>
          </a:p>
          <a:p>
            <a:pPr>
              <a:lnSpc>
                <a:spcPct val="150000"/>
              </a:lnSpc>
            </a:pPr>
            <a:r>
              <a:rPr lang="en-US" altLang="zh-CN" sz="1200" b="1">
                <a:latin typeface="微软雅黑" panose="020B0503020204020204" pitchFamily="34" charset="-122"/>
                <a:ea typeface="微软雅黑" panose="020B0503020204020204" pitchFamily="34" charset="-122"/>
                <a:sym typeface="+mn-ea"/>
              </a:rPr>
              <a:t>(2) </a:t>
            </a:r>
            <a:r>
              <a:rPr lang="zh-CN" altLang="en-US" sz="1200" b="1">
                <a:latin typeface="微软雅黑" panose="020B0503020204020204" pitchFamily="34" charset="-122"/>
                <a:ea typeface="微软雅黑" panose="020B0503020204020204" pitchFamily="34" charset="-122"/>
                <a:sym typeface="+mn-ea"/>
              </a:rPr>
              <a:t>查询特征：</a:t>
            </a:r>
            <a:r>
              <a:rPr lang="zh-CN" altLang="en-US" sz="1200">
                <a:latin typeface="微软雅黑" panose="020B0503020204020204" pitchFamily="34" charset="-122"/>
                <a:ea typeface="微软雅黑" panose="020B0503020204020204" pitchFamily="34" charset="-122"/>
                <a:sym typeface="+mn-ea"/>
              </a:rPr>
              <a:t>动态生成，应对多样的场景和缺失</a:t>
            </a:r>
          </a:p>
          <a:p>
            <a:pPr>
              <a:lnSpc>
                <a:spcPct val="150000"/>
              </a:lnSpc>
            </a:pPr>
            <a:r>
              <a:rPr lang="en-US" altLang="zh-CN" sz="1200" b="1">
                <a:latin typeface="微软雅黑" panose="020B0503020204020204" pitchFamily="34" charset="-122"/>
                <a:ea typeface="微软雅黑" panose="020B0503020204020204" pitchFamily="34" charset="-122"/>
                <a:sym typeface="+mn-ea"/>
              </a:rPr>
              <a:t>(3) </a:t>
            </a:r>
            <a:r>
              <a:rPr lang="zh-CN" altLang="en-US" sz="1200" b="1">
                <a:latin typeface="微软雅黑" panose="020B0503020204020204" pitchFamily="34" charset="-122"/>
                <a:ea typeface="微软雅黑" panose="020B0503020204020204" pitchFamily="34" charset="-122"/>
                <a:sym typeface="+mn-ea"/>
              </a:rPr>
              <a:t>由疏到密：</a:t>
            </a:r>
            <a:r>
              <a:rPr lang="zh-CN" altLang="en-US" sz="1200">
                <a:latin typeface="微软雅黑" panose="020B0503020204020204" pitchFamily="34" charset="-122"/>
                <a:ea typeface="微软雅黑" panose="020B0503020204020204" pitchFamily="34" charset="-122"/>
                <a:sym typeface="+mn-ea"/>
              </a:rPr>
              <a:t>缺失点的恢复由稀疏到稠密，场景表面细节由表面生成方法FoldingNet恢复</a:t>
            </a:r>
          </a:p>
        </p:txBody>
      </p:sp>
      <p:sp>
        <p:nvSpPr>
          <p:cNvPr id="3" name="矩形 2"/>
          <p:cNvSpPr/>
          <p:nvPr/>
        </p:nvSpPr>
        <p:spPr>
          <a:xfrm>
            <a:off x="3547745" y="4642485"/>
            <a:ext cx="2872740" cy="193230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10" name="文本框 9"/>
          <p:cNvSpPr txBox="1"/>
          <p:nvPr/>
        </p:nvSpPr>
        <p:spPr>
          <a:xfrm>
            <a:off x="7161530" y="5415915"/>
            <a:ext cx="4108450" cy="1031875"/>
          </a:xfrm>
          <a:prstGeom prst="rect">
            <a:avLst/>
          </a:prstGeom>
          <a:noFill/>
        </p:spPr>
        <p:txBody>
          <a:bodyPr wrap="square" rtlCol="0">
            <a:spAutoFit/>
          </a:bodyPr>
          <a:lstStyle/>
          <a:p>
            <a:pPr>
              <a:lnSpc>
                <a:spcPct val="170000"/>
              </a:lnSpc>
            </a:pPr>
            <a:r>
              <a:rPr lang="zh-CN" altLang="en-US" sz="1200" b="1">
                <a:latin typeface="微软雅黑" panose="020B0503020204020204" pitchFamily="34" charset="-122"/>
                <a:ea typeface="微软雅黑" panose="020B0503020204020204" pitchFamily="34" charset="-122"/>
                <a:sym typeface="+mn-ea"/>
              </a:rPr>
              <a:t>核心思想：在挖掘长距离的语义相关性的同时，保留局部几何关系，有助于在场景点云补全任务中提升模型性能。</a:t>
            </a:r>
          </a:p>
          <a:p>
            <a:pPr>
              <a:lnSpc>
                <a:spcPct val="170000"/>
              </a:lnSpc>
            </a:pPr>
            <a:r>
              <a:rPr lang="zh-CN" altLang="en-US" sz="1200" b="1">
                <a:latin typeface="微软雅黑" panose="020B0503020204020204" pitchFamily="34" charset="-122"/>
                <a:ea typeface="微软雅黑" panose="020B0503020204020204" pitchFamily="34" charset="-122"/>
                <a:sym typeface="+mn-ea"/>
              </a:rPr>
              <a:t>改进之处：</a:t>
            </a:r>
            <a:r>
              <a:rPr lang="zh-CN" altLang="en-US" sz="1200">
                <a:latin typeface="微软雅黑" panose="020B0503020204020204" pitchFamily="34" charset="-122"/>
                <a:ea typeface="微软雅黑" panose="020B0503020204020204" pitchFamily="34" charset="-122"/>
                <a:sym typeface="+mn-ea"/>
              </a:rPr>
              <a:t>新增</a:t>
            </a:r>
            <a:r>
              <a:rPr lang="en-US" altLang="zh-CN" sz="1200">
                <a:latin typeface="微软雅黑" panose="020B0503020204020204" pitchFamily="34" charset="-122"/>
                <a:ea typeface="微软雅黑" panose="020B0503020204020204" pitchFamily="34" charset="-122"/>
                <a:sym typeface="+mn-ea"/>
              </a:rPr>
              <a:t>K-</a:t>
            </a:r>
            <a:r>
              <a:rPr lang="zh-CN" altLang="en-US" sz="1200">
                <a:latin typeface="微软雅黑" panose="020B0503020204020204" pitchFamily="34" charset="-122"/>
                <a:ea typeface="微软雅黑" panose="020B0503020204020204" pitchFamily="34" charset="-122"/>
                <a:sym typeface="+mn-ea"/>
              </a:rPr>
              <a:t>最近邻分支，捕获局部几何关系</a:t>
            </a:r>
          </a:p>
        </p:txBody>
      </p:sp>
      <p:pic>
        <p:nvPicPr>
          <p:cNvPr id="11" name="图片 10" descr="Transformer改进几何感知"/>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41540" y="2174875"/>
            <a:ext cx="3855085" cy="2993390"/>
          </a:xfrm>
          <a:prstGeom prst="rect">
            <a:avLst/>
          </a:prstGeom>
        </p:spPr>
      </p:pic>
      <p:sp>
        <p:nvSpPr>
          <p:cNvPr id="17" name="矩形 16"/>
          <p:cNvSpPr/>
          <p:nvPr/>
        </p:nvSpPr>
        <p:spPr>
          <a:xfrm>
            <a:off x="6631305" y="5297805"/>
            <a:ext cx="5033645" cy="127698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22" name="圆角矩形 21"/>
          <p:cNvSpPr/>
          <p:nvPr/>
        </p:nvSpPr>
        <p:spPr>
          <a:xfrm>
            <a:off x="1725930" y="3376295"/>
            <a:ext cx="827405" cy="80772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pic>
        <p:nvPicPr>
          <p:cNvPr id="23" name="图片 22" descr="Transformer网络"/>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330" y="2147570"/>
            <a:ext cx="5504180" cy="23412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3" name="直接连接符 52"/>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
        <p:nvSpPr>
          <p:cNvPr id="56"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57"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58" name="组合 57"/>
          <p:cNvGrpSpPr/>
          <p:nvPr/>
        </p:nvGrpSpPr>
        <p:grpSpPr>
          <a:xfrm>
            <a:off x="374236" y="119271"/>
            <a:ext cx="2853562" cy="685608"/>
            <a:chOff x="1358264" y="5538038"/>
            <a:chExt cx="2796292" cy="685608"/>
          </a:xfrm>
        </p:grpSpPr>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6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6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62" name="直接连接符 61"/>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8337248" y="-6439"/>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64" name="直接连接符 63"/>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研究内容二</a:t>
            </a:r>
          </a:p>
        </p:txBody>
      </p:sp>
      <p:sp>
        <p:nvSpPr>
          <p:cNvPr id="42"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grpSp>
        <p:nvGrpSpPr>
          <p:cNvPr id="5" name="组合 4"/>
          <p:cNvGrpSpPr/>
          <p:nvPr/>
        </p:nvGrpSpPr>
        <p:grpSpPr>
          <a:xfrm>
            <a:off x="370276" y="2163991"/>
            <a:ext cx="3528253" cy="2212794"/>
            <a:chOff x="3885681" y="4806480"/>
            <a:chExt cx="3528253" cy="2212794"/>
          </a:xfrm>
        </p:grpSpPr>
        <p:sp>
          <p:nvSpPr>
            <p:cNvPr id="17" name="平行四边形 16"/>
            <p:cNvSpPr/>
            <p:nvPr/>
          </p:nvSpPr>
          <p:spPr>
            <a:xfrm rot="16200000">
              <a:off x="4250533" y="4674749"/>
              <a:ext cx="1979680" cy="2709369"/>
            </a:xfrm>
            <a:prstGeom prst="parallelogram">
              <a:avLst>
                <a:gd name="adj" fmla="val 532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1" name="右箭头 20"/>
            <p:cNvSpPr/>
            <p:nvPr/>
          </p:nvSpPr>
          <p:spPr>
            <a:xfrm>
              <a:off x="3885681" y="4806480"/>
              <a:ext cx="3528253" cy="1380471"/>
            </a:xfrm>
            <a:prstGeom prst="rightArrow">
              <a:avLst>
                <a:gd name="adj1" fmla="val 66953"/>
                <a:gd name="adj2"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7" name="TextBox 34"/>
            <p:cNvSpPr txBox="1"/>
            <p:nvPr/>
          </p:nvSpPr>
          <p:spPr>
            <a:xfrm>
              <a:off x="4077703" y="5291530"/>
              <a:ext cx="2784309" cy="36893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rPr>
                <a:t>端到端训练</a:t>
              </a:r>
            </a:p>
          </p:txBody>
        </p:sp>
      </p:grpSp>
      <p:sp>
        <p:nvSpPr>
          <p:cNvPr id="6"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4.4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网络训练</a:t>
            </a:r>
          </a:p>
        </p:txBody>
      </p:sp>
      <p:pic>
        <p:nvPicPr>
          <p:cNvPr id="7" name="图片 6" descr="J计算"/>
          <p:cNvPicPr>
            <a:picLocks noChangeAspect="1"/>
          </p:cNvPicPr>
          <p:nvPr/>
        </p:nvPicPr>
        <p:blipFill>
          <a:blip r:embed="rId4"/>
          <a:stretch>
            <a:fillRect/>
          </a:stretch>
        </p:blipFill>
        <p:spPr>
          <a:xfrm>
            <a:off x="5539740" y="3055620"/>
            <a:ext cx="5260340" cy="390525"/>
          </a:xfrm>
          <a:prstGeom prst="rect">
            <a:avLst/>
          </a:prstGeom>
        </p:spPr>
      </p:pic>
      <p:pic>
        <p:nvPicPr>
          <p:cNvPr id="8" name="图片 7" descr="J0计算"/>
          <p:cNvPicPr>
            <a:picLocks noChangeAspect="1"/>
          </p:cNvPicPr>
          <p:nvPr/>
        </p:nvPicPr>
        <p:blipFill>
          <a:blip r:embed="rId5"/>
          <a:stretch>
            <a:fillRect/>
          </a:stretch>
        </p:blipFill>
        <p:spPr>
          <a:xfrm>
            <a:off x="5778500" y="3749040"/>
            <a:ext cx="4729480" cy="473710"/>
          </a:xfrm>
          <a:prstGeom prst="rect">
            <a:avLst/>
          </a:prstGeom>
        </p:spPr>
      </p:pic>
      <p:pic>
        <p:nvPicPr>
          <p:cNvPr id="9" name="图片 8" descr="J1计算"/>
          <p:cNvPicPr>
            <a:picLocks noChangeAspect="1"/>
          </p:cNvPicPr>
          <p:nvPr/>
        </p:nvPicPr>
        <p:blipFill>
          <a:blip r:embed="rId6"/>
          <a:stretch>
            <a:fillRect/>
          </a:stretch>
        </p:blipFill>
        <p:spPr>
          <a:xfrm>
            <a:off x="5798820" y="4226560"/>
            <a:ext cx="4859020" cy="422275"/>
          </a:xfrm>
          <a:prstGeom prst="rect">
            <a:avLst/>
          </a:prstGeom>
        </p:spPr>
      </p:pic>
      <p:sp>
        <p:nvSpPr>
          <p:cNvPr id="15" name="文本框 67"/>
          <p:cNvSpPr txBox="1"/>
          <p:nvPr/>
        </p:nvSpPr>
        <p:spPr>
          <a:xfrm>
            <a:off x="374015" y="4486275"/>
            <a:ext cx="281686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r>
              <a:rPr lang="zh-CN" altLang="en-US" dirty="0">
                <a:solidFill>
                  <a:srgbClr val="FF0000"/>
                </a:solidFill>
                <a:latin typeface="微软雅黑" panose="020B0503020204020204" pitchFamily="34" charset="-122"/>
                <a:ea typeface="微软雅黑" panose="020B0503020204020204" pitchFamily="34" charset="-122"/>
              </a:rPr>
              <a:t>数据集</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dirty="0">
                <a:latin typeface="微软雅黑" panose="020B0503020204020204" pitchFamily="34" charset="-122"/>
                <a:ea typeface="微软雅黑" panose="020B0503020204020204" pitchFamily="34" charset="-122"/>
              </a:rPr>
              <a:t>2D-3D-S</a:t>
            </a:r>
            <a:r>
              <a:rPr 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S3DIS</a:t>
            </a:r>
          </a:p>
        </p:txBody>
      </p:sp>
      <p:sp>
        <p:nvSpPr>
          <p:cNvPr id="16" name="文本框 67"/>
          <p:cNvSpPr txBox="1"/>
          <p:nvPr/>
        </p:nvSpPr>
        <p:spPr>
          <a:xfrm>
            <a:off x="374015" y="5036185"/>
            <a:ext cx="431165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r>
              <a:rPr lang="zh-CN" altLang="en-US" dirty="0">
                <a:solidFill>
                  <a:srgbClr val="FF0000"/>
                </a:solidFill>
                <a:latin typeface="微软雅黑" panose="020B0503020204020204" pitchFamily="34" charset="-122"/>
                <a:ea typeface="微软雅黑" panose="020B0503020204020204" pitchFamily="34" charset="-122"/>
              </a:rPr>
              <a:t>数据量</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dirty="0">
                <a:latin typeface="微软雅黑" panose="020B0503020204020204" pitchFamily="34" charset="-122"/>
                <a:ea typeface="微软雅黑" panose="020B0503020204020204" pitchFamily="34" charset="-122"/>
              </a:rPr>
              <a:t>共</a:t>
            </a:r>
            <a:r>
              <a:rPr lang="en-US" altLang="zh-CN" dirty="0">
                <a:latin typeface="微软雅黑" panose="020B0503020204020204" pitchFamily="34" charset="-122"/>
                <a:ea typeface="微软雅黑" panose="020B0503020204020204" pitchFamily="34" charset="-122"/>
              </a:rPr>
              <a:t>910</a:t>
            </a:r>
            <a:r>
              <a:rPr lang="zh-CN" altLang="en-US" dirty="0">
                <a:latin typeface="微软雅黑" panose="020B0503020204020204" pitchFamily="34" charset="-122"/>
                <a:ea typeface="微软雅黑" panose="020B0503020204020204" pitchFamily="34" charset="-122"/>
              </a:rPr>
              <a:t>组，</a:t>
            </a:r>
            <a:r>
              <a:rPr lang="en-US" altLang="zh-CN" dirty="0">
                <a:latin typeface="微软雅黑" panose="020B0503020204020204" pitchFamily="34" charset="-122"/>
                <a:ea typeface="微软雅黑" panose="020B0503020204020204" pitchFamily="34" charset="-122"/>
              </a:rPr>
              <a:t>710</a:t>
            </a:r>
            <a:r>
              <a:rPr lang="zh-CN" altLang="en-US" dirty="0">
                <a:latin typeface="微软雅黑" panose="020B0503020204020204" pitchFamily="34" charset="-122"/>
                <a:ea typeface="微软雅黑" panose="020B0503020204020204" pitchFamily="34" charset="-122"/>
              </a:rPr>
              <a:t>训练，</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测试</a:t>
            </a:r>
          </a:p>
        </p:txBody>
      </p:sp>
      <p:sp>
        <p:nvSpPr>
          <p:cNvPr id="23" name="文本框 67"/>
          <p:cNvSpPr txBox="1"/>
          <p:nvPr/>
        </p:nvSpPr>
        <p:spPr>
          <a:xfrm>
            <a:off x="374015" y="5586095"/>
            <a:ext cx="3865880"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r>
              <a:rPr lang="zh-CN" altLang="en-US" dirty="0">
                <a:solidFill>
                  <a:srgbClr val="FF0000"/>
                </a:solidFill>
                <a:latin typeface="微软雅黑" panose="020B0503020204020204" pitchFamily="34" charset="-122"/>
                <a:ea typeface="微软雅黑" panose="020B0503020204020204" pitchFamily="34" charset="-122"/>
              </a:rPr>
              <a:t>训练方式</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端到端的联合训练</a:t>
            </a:r>
          </a:p>
        </p:txBody>
      </p:sp>
      <p:sp>
        <p:nvSpPr>
          <p:cNvPr id="36" name="矩形: 圆角 35"/>
          <p:cNvSpPr/>
          <p:nvPr/>
        </p:nvSpPr>
        <p:spPr>
          <a:xfrm>
            <a:off x="5139055" y="1917700"/>
            <a:ext cx="1279525" cy="53530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初始点云</a:t>
            </a:r>
          </a:p>
        </p:txBody>
      </p:sp>
      <p:sp>
        <p:nvSpPr>
          <p:cNvPr id="12" name="矩形: 圆角 35"/>
          <p:cNvSpPr/>
          <p:nvPr/>
        </p:nvSpPr>
        <p:spPr>
          <a:xfrm>
            <a:off x="6630670" y="1922145"/>
            <a:ext cx="1279525" cy="53530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缺失点云</a:t>
            </a:r>
          </a:p>
        </p:txBody>
      </p:sp>
      <p:sp>
        <p:nvSpPr>
          <p:cNvPr id="13" name="矩形: 圆角 35"/>
          <p:cNvSpPr/>
          <p:nvPr/>
        </p:nvSpPr>
        <p:spPr>
          <a:xfrm>
            <a:off x="8122285" y="1910080"/>
            <a:ext cx="1279525" cy="53530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稀疏点云</a:t>
            </a:r>
          </a:p>
        </p:txBody>
      </p:sp>
      <p:sp>
        <p:nvSpPr>
          <p:cNvPr id="14" name="矩形: 圆角 35"/>
          <p:cNvSpPr/>
          <p:nvPr/>
        </p:nvSpPr>
        <p:spPr>
          <a:xfrm>
            <a:off x="9613900" y="1910080"/>
            <a:ext cx="1279525" cy="53530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t>稠密点云</a:t>
            </a:r>
          </a:p>
        </p:txBody>
      </p:sp>
      <p:sp>
        <p:nvSpPr>
          <p:cNvPr id="20" name="左大括号 19"/>
          <p:cNvSpPr/>
          <p:nvPr/>
        </p:nvSpPr>
        <p:spPr>
          <a:xfrm rot="16200000">
            <a:off x="7905750" y="71755"/>
            <a:ext cx="217805" cy="5570855"/>
          </a:xfrm>
          <a:prstGeom prst="leftBrace">
            <a:avLst>
              <a:gd name="adj1" fmla="val 185645"/>
              <a:gd name="adj2" fmla="val 48818"/>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2" name="文本框 67"/>
          <p:cNvSpPr txBox="1"/>
          <p:nvPr/>
        </p:nvSpPr>
        <p:spPr>
          <a:xfrm>
            <a:off x="5577205" y="2426335"/>
            <a:ext cx="402590"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r>
              <a:rPr lang="en-US" altLang="zh-CN" sz="1600" dirty="0">
                <a:latin typeface="微软雅黑" panose="020B0503020204020204" pitchFamily="34" charset="-122"/>
                <a:ea typeface="微软雅黑" panose="020B0503020204020204" pitchFamily="34" charset="-122"/>
              </a:rPr>
              <a:t>G</a:t>
            </a:r>
          </a:p>
        </p:txBody>
      </p:sp>
      <p:sp>
        <p:nvSpPr>
          <p:cNvPr id="24" name="文本框 67"/>
          <p:cNvSpPr txBox="1"/>
          <p:nvPr/>
        </p:nvSpPr>
        <p:spPr>
          <a:xfrm>
            <a:off x="8630285" y="2466340"/>
            <a:ext cx="402590"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r>
              <a:rPr lang="en-US" altLang="zh-CN" sz="1600" dirty="0">
                <a:latin typeface="微软雅黑" panose="020B0503020204020204" pitchFamily="34" charset="-122"/>
                <a:ea typeface="微软雅黑" panose="020B0503020204020204" pitchFamily="34" charset="-122"/>
              </a:rPr>
              <a:t>C</a:t>
            </a:r>
          </a:p>
        </p:txBody>
      </p:sp>
      <p:sp>
        <p:nvSpPr>
          <p:cNvPr id="25" name="文本框 67"/>
          <p:cNvSpPr txBox="1"/>
          <p:nvPr/>
        </p:nvSpPr>
        <p:spPr>
          <a:xfrm>
            <a:off x="10052050" y="2461895"/>
            <a:ext cx="402590"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r>
              <a:rPr lang="en-US" altLang="zh-CN" sz="1600" dirty="0">
                <a:latin typeface="微软雅黑" panose="020B0503020204020204" pitchFamily="34" charset="-122"/>
                <a:ea typeface="微软雅黑" panose="020B0503020204020204" pitchFamily="34" charset="-122"/>
              </a:rPr>
              <a:t>P</a:t>
            </a:r>
          </a:p>
        </p:txBody>
      </p:sp>
      <p:sp>
        <p:nvSpPr>
          <p:cNvPr id="26" name="文本框 67"/>
          <p:cNvSpPr txBox="1"/>
          <p:nvPr/>
        </p:nvSpPr>
        <p:spPr>
          <a:xfrm>
            <a:off x="6904990" y="2435225"/>
            <a:ext cx="800735"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r>
              <a:rPr lang="en-US" altLang="zh-CN" sz="1600" dirty="0">
                <a:latin typeface="微软雅黑" panose="020B0503020204020204" pitchFamily="34" charset="-122"/>
                <a:ea typeface="微软雅黑" panose="020B0503020204020204" pitchFamily="34" charset="-122"/>
              </a:rPr>
              <a:t>Input</a:t>
            </a:r>
          </a:p>
        </p:txBody>
      </p:sp>
      <p:sp>
        <p:nvSpPr>
          <p:cNvPr id="27" name="文本框 67"/>
          <p:cNvSpPr txBox="1"/>
          <p:nvPr/>
        </p:nvSpPr>
        <p:spPr>
          <a:xfrm>
            <a:off x="5311140" y="4972050"/>
            <a:ext cx="2878455" cy="1706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lnSpc>
                <a:spcPct val="150000"/>
              </a:lnSpc>
            </a:pPr>
            <a:r>
              <a:rPr lang="zh-CN" altLang="en-US" sz="1400" dirty="0">
                <a:latin typeface="微软雅黑" panose="020B0503020204020204" pitchFamily="34" charset="-122"/>
                <a:ea typeface="微软雅黑" panose="020B0503020204020204" pitchFamily="34" charset="-122"/>
              </a:rPr>
              <a:t>优化器：</a:t>
            </a:r>
            <a:r>
              <a:rPr lang="en-US" altLang="zh-CN" sz="1400" dirty="0">
                <a:latin typeface="微软雅黑" panose="020B0503020204020204" pitchFamily="34" charset="-122"/>
                <a:ea typeface="微软雅黑" panose="020B0503020204020204" pitchFamily="34" charset="-122"/>
              </a:rPr>
              <a:t>AdamW </a:t>
            </a:r>
          </a:p>
          <a:p>
            <a:pPr marL="431800" indent="-457200" algn="just">
              <a:lnSpc>
                <a:spcPct val="150000"/>
              </a:lnSpc>
            </a:pPr>
            <a:r>
              <a:rPr lang="zh-CN" altLang="en-US" sz="1400" dirty="0">
                <a:latin typeface="微软雅黑" panose="020B0503020204020204" pitchFamily="34" charset="-122"/>
                <a:ea typeface="微软雅黑" panose="020B0503020204020204" pitchFamily="34" charset="-122"/>
              </a:rPr>
              <a:t>初始学习率：</a:t>
            </a:r>
            <a:r>
              <a:rPr lang="en-US" altLang="zh-CN" sz="1400" dirty="0">
                <a:latin typeface="微软雅黑" panose="020B0503020204020204" pitchFamily="34" charset="-122"/>
                <a:ea typeface="微软雅黑" panose="020B0503020204020204" pitchFamily="34" charset="-122"/>
              </a:rPr>
              <a:t>0.0005</a:t>
            </a:r>
          </a:p>
          <a:p>
            <a:pPr marL="431800" indent="-457200" algn="just">
              <a:lnSpc>
                <a:spcPct val="150000"/>
              </a:lnSpc>
            </a:pPr>
            <a:r>
              <a:rPr lang="zh-CN" altLang="en-US" sz="1400" dirty="0">
                <a:latin typeface="微软雅黑" panose="020B0503020204020204" pitchFamily="34" charset="-122"/>
                <a:ea typeface="微软雅黑" panose="020B0503020204020204" pitchFamily="34" charset="-122"/>
              </a:rPr>
              <a:t>衰减率：</a:t>
            </a:r>
            <a:r>
              <a:rPr lang="en-US" altLang="zh-CN" sz="1400" dirty="0">
                <a:latin typeface="微软雅黑" panose="020B0503020204020204" pitchFamily="34" charset="-122"/>
                <a:ea typeface="微软雅黑" panose="020B0503020204020204" pitchFamily="34" charset="-122"/>
              </a:rPr>
              <a:t>0.9</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20 epoch</a:t>
            </a:r>
            <a:r>
              <a:rPr lang="zh-CN" altLang="en-US" sz="1400" dirty="0">
                <a:latin typeface="微软雅黑" panose="020B0503020204020204" pitchFamily="34" charset="-122"/>
                <a:ea typeface="微软雅黑" panose="020B0503020204020204" pitchFamily="34" charset="-122"/>
              </a:rPr>
              <a:t>）</a:t>
            </a:r>
          </a:p>
          <a:p>
            <a:pPr marL="431800" indent="-457200" algn="just">
              <a:lnSpc>
                <a:spcPct val="150000"/>
              </a:lnSpc>
            </a:pPr>
            <a:r>
              <a:rPr lang="zh-CN" altLang="en-US" sz="1400" dirty="0">
                <a:latin typeface="微软雅黑" panose="020B0503020204020204" pitchFamily="34" charset="-122"/>
                <a:ea typeface="微软雅黑" panose="020B0503020204020204" pitchFamily="34" charset="-122"/>
              </a:rPr>
              <a:t>批处理大小：</a:t>
            </a:r>
            <a:r>
              <a:rPr lang="en-US" altLang="zh-CN" sz="1400" dirty="0">
                <a:latin typeface="微软雅黑" panose="020B0503020204020204" pitchFamily="34" charset="-122"/>
                <a:ea typeface="微软雅黑" panose="020B0503020204020204" pitchFamily="34" charset="-122"/>
              </a:rPr>
              <a:t>8</a:t>
            </a:r>
          </a:p>
          <a:p>
            <a:pPr marL="431800" indent="-457200" algn="just">
              <a:lnSpc>
                <a:spcPct val="150000"/>
              </a:lnSpc>
            </a:pPr>
            <a:r>
              <a:rPr lang="zh-CN" altLang="en-US" sz="1400" dirty="0">
                <a:latin typeface="微软雅黑" panose="020B0503020204020204" pitchFamily="34" charset="-122"/>
                <a:ea typeface="微软雅黑" panose="020B0503020204020204" pitchFamily="34" charset="-122"/>
              </a:rPr>
              <a:t>训练周期：</a:t>
            </a:r>
            <a:r>
              <a:rPr lang="en-US" altLang="zh-CN" sz="1400" dirty="0">
                <a:latin typeface="微软雅黑" panose="020B0503020204020204" pitchFamily="34" charset="-122"/>
                <a:ea typeface="微软雅黑" panose="020B0503020204020204" pitchFamily="34" charset="-122"/>
              </a:rPr>
              <a:t>300</a:t>
            </a:r>
          </a:p>
        </p:txBody>
      </p:sp>
      <p:sp>
        <p:nvSpPr>
          <p:cNvPr id="28" name="文本框 67"/>
          <p:cNvSpPr txBox="1"/>
          <p:nvPr/>
        </p:nvSpPr>
        <p:spPr>
          <a:xfrm>
            <a:off x="8567420" y="4787265"/>
            <a:ext cx="2958465" cy="20300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00" indent="-457200" algn="just">
              <a:lnSpc>
                <a:spcPct val="150000"/>
              </a:lnSpc>
            </a:pPr>
            <a:r>
              <a:rPr lang="zh-CN" sz="1400" dirty="0">
                <a:latin typeface="微软雅黑" panose="020B0503020204020204" pitchFamily="34" charset="-122"/>
                <a:ea typeface="微软雅黑" panose="020B0503020204020204" pitchFamily="34" charset="-122"/>
              </a:rPr>
              <a:t>初始点云：</a:t>
            </a:r>
            <a:r>
              <a:rPr lang="en-US" altLang="zh-CN" sz="1400" dirty="0">
                <a:latin typeface="微软雅黑" panose="020B0503020204020204" pitchFamily="34" charset="-122"/>
                <a:ea typeface="微软雅黑" panose="020B0503020204020204" pitchFamily="34" charset="-122"/>
              </a:rPr>
              <a:t>838,8608</a:t>
            </a:r>
          </a:p>
          <a:p>
            <a:pPr marL="431800" indent="-457200" algn="just">
              <a:lnSpc>
                <a:spcPct val="150000"/>
              </a:lnSpc>
            </a:pPr>
            <a:r>
              <a:rPr lang="zh-CN" altLang="en-US" sz="1400" dirty="0">
                <a:latin typeface="微软雅黑" panose="020B0503020204020204" pitchFamily="34" charset="-122"/>
                <a:ea typeface="微软雅黑" panose="020B0503020204020204" pitchFamily="34" charset="-122"/>
              </a:rPr>
              <a:t>网格采样点云：</a:t>
            </a:r>
            <a:r>
              <a:rPr lang="en-US" altLang="zh-CN" sz="1400" dirty="0">
                <a:latin typeface="微软雅黑" panose="020B0503020204020204" pitchFamily="34" charset="-122"/>
                <a:ea typeface="微软雅黑" panose="020B0503020204020204" pitchFamily="34" charset="-122"/>
              </a:rPr>
              <a:t>491,5200</a:t>
            </a:r>
          </a:p>
          <a:p>
            <a:pPr marL="431800" indent="-457200" algn="just">
              <a:lnSpc>
                <a:spcPct val="150000"/>
              </a:lnSpc>
            </a:pPr>
            <a:r>
              <a:rPr lang="zh-CN" altLang="en-US" sz="1400" dirty="0">
                <a:latin typeface="微软雅黑" panose="020B0503020204020204" pitchFamily="34" charset="-122"/>
                <a:ea typeface="微软雅黑" panose="020B0503020204020204" pitchFamily="34" charset="-122"/>
              </a:rPr>
              <a:t>降采样：</a:t>
            </a:r>
            <a:r>
              <a:rPr lang="en-US" altLang="zh-CN" sz="1400" dirty="0">
                <a:latin typeface="微软雅黑" panose="020B0503020204020204" pitchFamily="34" charset="-122"/>
                <a:ea typeface="微软雅黑" panose="020B0503020204020204" pitchFamily="34" charset="-122"/>
              </a:rPr>
              <a:t>1,9200</a:t>
            </a:r>
          </a:p>
          <a:p>
            <a:pPr marL="431800" indent="-457200" algn="just">
              <a:lnSpc>
                <a:spcPct val="150000"/>
              </a:lnSpc>
            </a:pPr>
            <a:r>
              <a:rPr lang="zh-CN" altLang="en-US" sz="1400" dirty="0">
                <a:latin typeface="微软雅黑" panose="020B0503020204020204" pitchFamily="34" charset="-122"/>
                <a:ea typeface="微软雅黑" panose="020B0503020204020204" pitchFamily="34" charset="-122"/>
              </a:rPr>
              <a:t>稀疏点云：</a:t>
            </a:r>
            <a:r>
              <a:rPr lang="en-US" altLang="zh-CN" sz="1400" dirty="0">
                <a:latin typeface="微软雅黑" panose="020B0503020204020204" pitchFamily="34" charset="-122"/>
                <a:ea typeface="微软雅黑" panose="020B0503020204020204" pitchFamily="34" charset="-122"/>
              </a:rPr>
              <a:t>7,6800</a:t>
            </a:r>
          </a:p>
          <a:p>
            <a:pPr marL="431800" indent="-457200" algn="just">
              <a:lnSpc>
                <a:spcPct val="150000"/>
              </a:lnSpc>
            </a:pPr>
            <a:r>
              <a:rPr lang="zh-CN" altLang="en-US" sz="1400" dirty="0">
                <a:latin typeface="微软雅黑" panose="020B0503020204020204" pitchFamily="34" charset="-122"/>
                <a:ea typeface="微软雅黑" panose="020B0503020204020204" pitchFamily="34" charset="-122"/>
              </a:rPr>
              <a:t>稠密点云：</a:t>
            </a:r>
            <a:r>
              <a:rPr lang="en-US" altLang="zh-CN" sz="1400" dirty="0">
                <a:latin typeface="微软雅黑" panose="020B0503020204020204" pitchFamily="34" charset="-122"/>
                <a:ea typeface="微软雅黑" panose="020B0503020204020204" pitchFamily="34" charset="-122"/>
              </a:rPr>
              <a:t>491,5200</a:t>
            </a:r>
          </a:p>
          <a:p>
            <a:pPr marL="431800" indent="-457200" algn="just">
              <a:lnSpc>
                <a:spcPct val="150000"/>
              </a:lnSpc>
            </a:pPr>
            <a:r>
              <a:rPr lang="zh-CN" altLang="en-US" sz="1400" dirty="0">
                <a:latin typeface="微软雅黑" panose="020B0503020204020204" pitchFamily="34" charset="-122"/>
                <a:ea typeface="微软雅黑" panose="020B0503020204020204" pitchFamily="34" charset="-122"/>
              </a:rPr>
              <a:t>真值点云：</a:t>
            </a:r>
            <a:r>
              <a:rPr lang="en-US" altLang="zh-CN" sz="1400" dirty="0">
                <a:latin typeface="微软雅黑" panose="020B0503020204020204" pitchFamily="34" charset="-122"/>
                <a:ea typeface="微软雅黑" panose="020B0503020204020204" pitchFamily="34" charset="-122"/>
              </a:rPr>
              <a:t>491,5200</a:t>
            </a:r>
          </a:p>
        </p:txBody>
      </p:sp>
      <p:sp>
        <p:nvSpPr>
          <p:cNvPr id="154" name="矩形 153"/>
          <p:cNvSpPr/>
          <p:nvPr/>
        </p:nvSpPr>
        <p:spPr>
          <a:xfrm>
            <a:off x="4833620" y="4789170"/>
            <a:ext cx="3355975" cy="199580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29" name="矩形 28"/>
          <p:cNvSpPr/>
          <p:nvPr/>
        </p:nvSpPr>
        <p:spPr>
          <a:xfrm>
            <a:off x="8337550" y="4788535"/>
            <a:ext cx="3402330" cy="200152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2" name="矩形 1"/>
          <p:cNvSpPr/>
          <p:nvPr/>
        </p:nvSpPr>
        <p:spPr>
          <a:xfrm>
            <a:off x="4833620" y="3747135"/>
            <a:ext cx="6905625" cy="94615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grpSp>
        <p:nvGrpSpPr>
          <p:cNvPr id="127" name="组合 126"/>
          <p:cNvGrpSpPr/>
          <p:nvPr/>
        </p:nvGrpSpPr>
        <p:grpSpPr>
          <a:xfrm>
            <a:off x="3224845" y="944450"/>
            <a:ext cx="8527444" cy="584390"/>
            <a:chOff x="3224845" y="944450"/>
            <a:chExt cx="8527444" cy="584390"/>
          </a:xfrm>
        </p:grpSpPr>
        <p:sp>
          <p:nvSpPr>
            <p:cNvPr id="128" name="矩形 127"/>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29"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网络训练</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3224845" y="944450"/>
            <a:ext cx="8527444" cy="584390"/>
            <a:chOff x="3224845" y="944450"/>
            <a:chExt cx="8527444" cy="584390"/>
          </a:xfrm>
        </p:grpSpPr>
        <p:sp>
          <p:nvSpPr>
            <p:cNvPr id="28" name="矩形 27"/>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9"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sym typeface="+mn-ea"/>
                </a:rPr>
                <a:t>中间过程可视化展示</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4"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4.5 </a:t>
            </a: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rPr>
              <a:t>实验结果</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3" name="直接连接符 52"/>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
        <p:nvSpPr>
          <p:cNvPr id="56"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57"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58" name="组合 57"/>
          <p:cNvGrpSpPr/>
          <p:nvPr/>
        </p:nvGrpSpPr>
        <p:grpSpPr>
          <a:xfrm>
            <a:off x="374236" y="119271"/>
            <a:ext cx="2853562" cy="685608"/>
            <a:chOff x="1358264" y="5538038"/>
            <a:chExt cx="2796292" cy="685608"/>
          </a:xfrm>
        </p:grpSpPr>
        <p:pic>
          <p:nvPicPr>
            <p:cNvPr id="59" name="图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6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6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62" name="直接连接符 61"/>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8337248" y="-6439"/>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64" name="直接连接符 63"/>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研究内容二</a:t>
            </a:r>
          </a:p>
        </p:txBody>
      </p:sp>
      <p:sp>
        <p:nvSpPr>
          <p:cNvPr id="3"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pic>
        <p:nvPicPr>
          <p:cNvPr id="5" name="图片 48"/>
          <p:cNvPicPr>
            <a:picLocks noChangeAspect="1"/>
          </p:cNvPicPr>
          <p:nvPr/>
        </p:nvPicPr>
        <p:blipFill>
          <a:blip r:embed="rId6"/>
          <a:stretch>
            <a:fillRect/>
          </a:stretch>
        </p:blipFill>
        <p:spPr>
          <a:xfrm>
            <a:off x="807085" y="1793240"/>
            <a:ext cx="3836670" cy="2167255"/>
          </a:xfrm>
          <a:prstGeom prst="rect">
            <a:avLst/>
          </a:prstGeom>
        </p:spPr>
      </p:pic>
      <p:sp>
        <p:nvSpPr>
          <p:cNvPr id="21" name="TextBox 6"/>
          <p:cNvSpPr txBox="1"/>
          <p:nvPr/>
        </p:nvSpPr>
        <p:spPr>
          <a:xfrm>
            <a:off x="1519555" y="4048760"/>
            <a:ext cx="2616200"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不同视角下的全景RGB和深度图像</a:t>
            </a:r>
          </a:p>
        </p:txBody>
      </p:sp>
      <p:sp>
        <p:nvSpPr>
          <p:cNvPr id="22" name="TextBox 6"/>
          <p:cNvSpPr txBox="1"/>
          <p:nvPr/>
        </p:nvSpPr>
        <p:spPr>
          <a:xfrm>
            <a:off x="4789170" y="4058285"/>
            <a:ext cx="2032635"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初始视角下的场景点云</a:t>
            </a:r>
          </a:p>
        </p:txBody>
      </p:sp>
      <p:pic>
        <p:nvPicPr>
          <p:cNvPr id="25" name="图片 15" descr="房间的摆设布局&#10;&#10;中度可信度描述已自动生成"/>
          <p:cNvPicPr>
            <a:picLocks noChangeAspect="1"/>
          </p:cNvPicPr>
          <p:nvPr>
            <p:custDataLst>
              <p:tags r:id="rId1"/>
            </p:custDataLst>
          </p:nvPr>
        </p:nvPicPr>
        <p:blipFill>
          <a:blip r:embed="rId7"/>
          <a:stretch>
            <a:fillRect/>
          </a:stretch>
        </p:blipFill>
        <p:spPr>
          <a:xfrm>
            <a:off x="4698365" y="1789430"/>
            <a:ext cx="2123440" cy="2148840"/>
          </a:xfrm>
          <a:prstGeom prst="rect">
            <a:avLst/>
          </a:prstGeom>
        </p:spPr>
      </p:pic>
      <p:pic>
        <p:nvPicPr>
          <p:cNvPr id="30" name="图片 46" descr="图片包含 照片, 不同, 各种, 电脑&#10;&#10;描述已自动生成"/>
          <p:cNvPicPr>
            <a:picLocks noChangeAspect="1"/>
          </p:cNvPicPr>
          <p:nvPr>
            <p:custDataLst>
              <p:tags r:id="rId2"/>
            </p:custDataLst>
          </p:nvPr>
        </p:nvPicPr>
        <p:blipFill>
          <a:blip r:embed="rId8"/>
          <a:stretch>
            <a:fillRect/>
          </a:stretch>
        </p:blipFill>
        <p:spPr>
          <a:xfrm>
            <a:off x="7499985" y="1786255"/>
            <a:ext cx="2390140" cy="2142490"/>
          </a:xfrm>
          <a:prstGeom prst="rect">
            <a:avLst/>
          </a:prstGeom>
        </p:spPr>
      </p:pic>
      <p:sp>
        <p:nvSpPr>
          <p:cNvPr id="32" name="TextBox 6"/>
          <p:cNvSpPr txBox="1"/>
          <p:nvPr/>
        </p:nvSpPr>
        <p:spPr>
          <a:xfrm>
            <a:off x="7767320" y="4043045"/>
            <a:ext cx="2179320"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Z-buffer算法效果图</a:t>
            </a:r>
          </a:p>
        </p:txBody>
      </p:sp>
      <p:sp>
        <p:nvSpPr>
          <p:cNvPr id="36" name="TextBox 6"/>
          <p:cNvSpPr txBox="1"/>
          <p:nvPr/>
        </p:nvSpPr>
        <p:spPr>
          <a:xfrm>
            <a:off x="9968230" y="4043045"/>
            <a:ext cx="2152015"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Splatting算法效果图</a:t>
            </a:r>
          </a:p>
        </p:txBody>
      </p:sp>
      <p:pic>
        <p:nvPicPr>
          <p:cNvPr id="38" name="图片 37"/>
          <p:cNvPicPr>
            <a:picLocks noChangeAspect="1"/>
          </p:cNvPicPr>
          <p:nvPr/>
        </p:nvPicPr>
        <p:blipFill>
          <a:blip r:embed="rId9"/>
          <a:stretch>
            <a:fillRect/>
          </a:stretch>
        </p:blipFill>
        <p:spPr>
          <a:xfrm>
            <a:off x="1376680" y="4527550"/>
            <a:ext cx="4105910" cy="1991995"/>
          </a:xfrm>
          <a:prstGeom prst="rect">
            <a:avLst/>
          </a:prstGeom>
        </p:spPr>
      </p:pic>
      <p:pic>
        <p:nvPicPr>
          <p:cNvPr id="39" name="图片 7" descr="图片包含 图形用户界面&#10;&#10;描述已自动生成"/>
          <p:cNvPicPr>
            <a:picLocks noChangeAspect="1"/>
          </p:cNvPicPr>
          <p:nvPr/>
        </p:nvPicPr>
        <p:blipFill>
          <a:blip r:embed="rId10"/>
          <a:srcRect l="45803" r="3074"/>
          <a:stretch>
            <a:fillRect/>
          </a:stretch>
        </p:blipFill>
        <p:spPr>
          <a:xfrm>
            <a:off x="9898380" y="1802130"/>
            <a:ext cx="2142490" cy="2133600"/>
          </a:xfrm>
          <a:prstGeom prst="rect">
            <a:avLst/>
          </a:prstGeom>
          <a:ln>
            <a:noFill/>
          </a:ln>
        </p:spPr>
      </p:pic>
      <p:sp>
        <p:nvSpPr>
          <p:cNvPr id="40" name="TextBox 6"/>
          <p:cNvSpPr txBox="1"/>
          <p:nvPr/>
        </p:nvSpPr>
        <p:spPr>
          <a:xfrm>
            <a:off x="2173605" y="6486525"/>
            <a:ext cx="2616200"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核心场景点云效果图</a:t>
            </a:r>
          </a:p>
        </p:txBody>
      </p:sp>
      <p:sp>
        <p:nvSpPr>
          <p:cNvPr id="41" name="矩形 40"/>
          <p:cNvSpPr/>
          <p:nvPr/>
        </p:nvSpPr>
        <p:spPr>
          <a:xfrm>
            <a:off x="118110" y="1622425"/>
            <a:ext cx="6772275" cy="270573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43" name="矩形 42"/>
          <p:cNvSpPr/>
          <p:nvPr/>
        </p:nvSpPr>
        <p:spPr>
          <a:xfrm>
            <a:off x="6938010" y="1622425"/>
            <a:ext cx="5182235" cy="270573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44" name="矩形 43"/>
          <p:cNvSpPr/>
          <p:nvPr/>
        </p:nvSpPr>
        <p:spPr>
          <a:xfrm>
            <a:off x="120650" y="4430395"/>
            <a:ext cx="12000230" cy="232283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51" name="文本框 50"/>
          <p:cNvSpPr txBox="1">
            <a:spLocks noChangeArrowheads="1"/>
          </p:cNvSpPr>
          <p:nvPr/>
        </p:nvSpPr>
        <p:spPr bwMode="auto">
          <a:xfrm>
            <a:off x="564515" y="4622800"/>
            <a:ext cx="55880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视点转换策略</a:t>
            </a:r>
          </a:p>
        </p:txBody>
      </p:sp>
      <p:pic>
        <p:nvPicPr>
          <p:cNvPr id="2" name="图片 1"/>
          <p:cNvPicPr>
            <a:picLocks noChangeAspect="1"/>
          </p:cNvPicPr>
          <p:nvPr/>
        </p:nvPicPr>
        <p:blipFill rotWithShape="1">
          <a:blip r:embed="rId11"/>
          <a:srcRect b="31752"/>
          <a:stretch>
            <a:fillRect/>
          </a:stretch>
        </p:blipFill>
        <p:spPr>
          <a:xfrm>
            <a:off x="6026785" y="4527550"/>
            <a:ext cx="5627370" cy="2035175"/>
          </a:xfrm>
          <a:prstGeom prst="rect">
            <a:avLst/>
          </a:prstGeom>
        </p:spPr>
      </p:pic>
      <p:sp>
        <p:nvSpPr>
          <p:cNvPr id="6" name="TextBox 6"/>
          <p:cNvSpPr txBox="1"/>
          <p:nvPr/>
        </p:nvSpPr>
        <p:spPr>
          <a:xfrm>
            <a:off x="7520305" y="6479540"/>
            <a:ext cx="2616200"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视点选取效果图</a:t>
            </a:r>
          </a:p>
        </p:txBody>
      </p:sp>
      <p:sp>
        <p:nvSpPr>
          <p:cNvPr id="7" name="KSO_Shape"/>
          <p:cNvSpPr/>
          <p:nvPr/>
        </p:nvSpPr>
        <p:spPr bwMode="auto">
          <a:xfrm>
            <a:off x="324485" y="4626610"/>
            <a:ext cx="215900" cy="30226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8" name="文本框 7"/>
          <p:cNvSpPr txBox="1">
            <a:spLocks noChangeArrowheads="1"/>
          </p:cNvSpPr>
          <p:nvPr/>
        </p:nvSpPr>
        <p:spPr bwMode="auto">
          <a:xfrm>
            <a:off x="193675" y="2280285"/>
            <a:ext cx="558800"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等矩形投影</a:t>
            </a:r>
          </a:p>
        </p:txBody>
      </p:sp>
      <p:sp>
        <p:nvSpPr>
          <p:cNvPr id="9" name="KSO_Shape"/>
          <p:cNvSpPr/>
          <p:nvPr/>
        </p:nvSpPr>
        <p:spPr bwMode="auto">
          <a:xfrm>
            <a:off x="348615" y="1862455"/>
            <a:ext cx="215900" cy="30226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12" name="文本框 11"/>
          <p:cNvSpPr txBox="1">
            <a:spLocks noChangeArrowheads="1"/>
          </p:cNvSpPr>
          <p:nvPr/>
        </p:nvSpPr>
        <p:spPr bwMode="auto">
          <a:xfrm>
            <a:off x="6940550" y="2271395"/>
            <a:ext cx="558800"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点对点遮挡</a:t>
            </a:r>
          </a:p>
        </p:txBody>
      </p:sp>
      <p:sp>
        <p:nvSpPr>
          <p:cNvPr id="14" name="KSO_Shape"/>
          <p:cNvSpPr/>
          <p:nvPr/>
        </p:nvSpPr>
        <p:spPr bwMode="auto">
          <a:xfrm>
            <a:off x="7120255" y="1861820"/>
            <a:ext cx="215900" cy="30226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3224845" y="944450"/>
            <a:ext cx="8527444" cy="584390"/>
            <a:chOff x="3224845" y="944450"/>
            <a:chExt cx="8527444" cy="584390"/>
          </a:xfrm>
        </p:grpSpPr>
        <p:sp>
          <p:nvSpPr>
            <p:cNvPr id="28" name="矩形 27"/>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9"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a:solidFill>
                    <a:schemeClr val="bg1"/>
                  </a:solidFill>
                  <a:latin typeface="微软雅黑" panose="020B0503020204020204" pitchFamily="34" charset="-122"/>
                  <a:ea typeface="微软雅黑" panose="020B0503020204020204" pitchFamily="34" charset="-122"/>
                </a:rPr>
                <a:t>点云补全效果评估</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4"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4.5 </a:t>
            </a:r>
            <a:r>
              <a:rPr lang="zh-CN" altLang="en-US" sz="2000" b="1">
                <a:solidFill>
                  <a:schemeClr val="tx1">
                    <a:lumMod val="65000"/>
                    <a:lumOff val="35000"/>
                  </a:schemeClr>
                </a:solidFill>
                <a:latin typeface="微软雅黑" panose="020B0503020204020204" pitchFamily="34" charset="-122"/>
                <a:ea typeface="微软雅黑" panose="020B0503020204020204" pitchFamily="34" charset="-122"/>
              </a:rPr>
              <a:t>实验结果</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53" name="直接连接符 52"/>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latin typeface="微软雅黑" panose="020B0503020204020204" pitchFamily="34" charset="-122"/>
                <a:ea typeface="微软雅黑" panose="020B0503020204020204" pitchFamily="34" charset="-122"/>
              </a:rPr>
              <a:t>绪论背景</a:t>
            </a:r>
            <a:endParaRPr lang="zh-CN" altLang="en-US" sz="1600" b="1" dirty="0">
              <a:latin typeface="微软雅黑" panose="020B0503020204020204" pitchFamily="34" charset="-122"/>
              <a:ea typeface="微软雅黑" panose="020B0503020204020204" pitchFamily="34" charset="-122"/>
            </a:endParaRPr>
          </a:p>
        </p:txBody>
      </p:sp>
      <p:sp>
        <p:nvSpPr>
          <p:cNvPr id="56"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57" name="TextBox 11"/>
          <p:cNvSpPr txBox="1"/>
          <p:nvPr/>
        </p:nvSpPr>
        <p:spPr>
          <a:xfrm>
            <a:off x="10182151"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grpSp>
        <p:nvGrpSpPr>
          <p:cNvPr id="58" name="组合 57"/>
          <p:cNvGrpSpPr/>
          <p:nvPr/>
        </p:nvGrpSpPr>
        <p:grpSpPr>
          <a:xfrm>
            <a:off x="374236" y="119271"/>
            <a:ext cx="2853562" cy="685608"/>
            <a:chOff x="1358264" y="5538038"/>
            <a:chExt cx="2796292" cy="685608"/>
          </a:xfrm>
        </p:grpSpPr>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6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6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cxnSp>
        <p:nvCxnSpPr>
          <p:cNvPr id="62" name="直接连接符 61"/>
          <p:cNvCxnSpPr/>
          <p:nvPr/>
        </p:nvCxnSpPr>
        <p:spPr>
          <a:xfrm>
            <a:off x="492220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8337248" y="-6439"/>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64" name="直接连接符 63"/>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研究内容二</a:t>
            </a:r>
          </a:p>
        </p:txBody>
      </p:sp>
      <p:sp>
        <p:nvSpPr>
          <p:cNvPr id="3"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sp>
        <p:nvSpPr>
          <p:cNvPr id="2" name="文本框 1"/>
          <p:cNvSpPr txBox="1">
            <a:spLocks noChangeArrowheads="1"/>
          </p:cNvSpPr>
          <p:nvPr/>
        </p:nvSpPr>
        <p:spPr bwMode="auto">
          <a:xfrm>
            <a:off x="396875" y="4542790"/>
            <a:ext cx="266636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结果分析</a:t>
            </a:r>
          </a:p>
        </p:txBody>
      </p:sp>
      <p:graphicFrame>
        <p:nvGraphicFramePr>
          <p:cNvPr id="12" name="表格 11"/>
          <p:cNvGraphicFramePr/>
          <p:nvPr>
            <p:custDataLst>
              <p:tags r:id="rId1"/>
            </p:custDataLst>
          </p:nvPr>
        </p:nvGraphicFramePr>
        <p:xfrm>
          <a:off x="304800" y="2272030"/>
          <a:ext cx="2620010" cy="2042160"/>
        </p:xfrm>
        <a:graphic>
          <a:graphicData uri="http://schemas.openxmlformats.org/drawingml/2006/table">
            <a:tbl>
              <a:tblPr firstRow="1" bandRow="1">
                <a:tableStyleId>{5C22544A-7EE6-4342-B048-85BDC9FD1C3A}</a:tableStyleId>
              </a:tblPr>
              <a:tblGrid>
                <a:gridCol w="929005">
                  <a:extLst>
                    <a:ext uri="{9D8B030D-6E8A-4147-A177-3AD203B41FA5}">
                      <a16:colId xmlns:a16="http://schemas.microsoft.com/office/drawing/2014/main" val="20000"/>
                    </a:ext>
                  </a:extLst>
                </a:gridCol>
                <a:gridCol w="840740">
                  <a:extLst>
                    <a:ext uri="{9D8B030D-6E8A-4147-A177-3AD203B41FA5}">
                      <a16:colId xmlns:a16="http://schemas.microsoft.com/office/drawing/2014/main" val="20001"/>
                    </a:ext>
                  </a:extLst>
                </a:gridCol>
                <a:gridCol w="850265">
                  <a:extLst>
                    <a:ext uri="{9D8B030D-6E8A-4147-A177-3AD203B41FA5}">
                      <a16:colId xmlns:a16="http://schemas.microsoft.com/office/drawing/2014/main" val="20002"/>
                    </a:ext>
                  </a:extLst>
                </a:gridCol>
              </a:tblGrid>
              <a:tr h="518160">
                <a:tc>
                  <a:txBody>
                    <a:bodyPr/>
                    <a:lstStyle/>
                    <a:p>
                      <a:pPr algn="ctr">
                        <a:buNone/>
                      </a:pPr>
                      <a:r>
                        <a:rPr lang="zh-CN" altLang="en-US" sz="1600"/>
                        <a:t>方法</a:t>
                      </a:r>
                    </a:p>
                  </a:txBody>
                  <a:tcPr/>
                </a:tc>
                <a:tc>
                  <a:txBody>
                    <a:bodyPr/>
                    <a:lstStyle/>
                    <a:p>
                      <a:pPr algn="ctr">
                        <a:buNone/>
                      </a:pPr>
                      <a:r>
                        <a:rPr lang="en-US" altLang="zh-CN" sz="1600"/>
                        <a:t>CD</a:t>
                      </a:r>
                      <a:r>
                        <a:rPr lang="en-US" altLang="zh-CN" sz="1600">
                          <a:latin typeface="Arial" panose="020B0604020202020204" pitchFamily="34" charset="0"/>
                          <a:cs typeface="Arial" panose="020B0604020202020204" pitchFamily="34" charset="0"/>
                          <a:sym typeface="+mn-ea"/>
                        </a:rPr>
                        <a:t>↓</a:t>
                      </a:r>
                      <a:endParaRPr lang="en-US" altLang="zh-CN" sz="1600"/>
                    </a:p>
                    <a:p>
                      <a:pPr algn="ctr">
                        <a:buNone/>
                      </a:pPr>
                      <a:r>
                        <a:rPr lang="en-US" altLang="zh-CN" sz="1200"/>
                        <a:t>(x10</a:t>
                      </a:r>
                      <a:r>
                        <a:rPr lang="en-US" altLang="zh-CN" sz="1200" baseline="30000"/>
                        <a:t>3</a:t>
                      </a:r>
                      <a:r>
                        <a:rPr lang="en-US" altLang="zh-CN" sz="1200"/>
                        <a:t>)</a:t>
                      </a:r>
                      <a:endParaRPr lang="en-US" altLang="zh-CN" sz="1200">
                        <a:latin typeface="Arial" panose="020B0604020202020204" pitchFamily="34" charset="0"/>
                        <a:cs typeface="Arial" panose="020B0604020202020204" pitchFamily="34" charset="0"/>
                      </a:endParaRPr>
                    </a:p>
                  </a:txBody>
                  <a:tcPr/>
                </a:tc>
                <a:tc>
                  <a:txBody>
                    <a:bodyPr/>
                    <a:lstStyle/>
                    <a:p>
                      <a:pPr algn="ctr">
                        <a:buNone/>
                      </a:pPr>
                      <a:r>
                        <a:rPr lang="en-US" altLang="zh-CN" sz="1600"/>
                        <a:t>EMD</a:t>
                      </a:r>
                      <a:r>
                        <a:rPr lang="en-US" altLang="zh-CN" sz="1600">
                          <a:latin typeface="Arial" panose="020B0604020202020204" pitchFamily="34" charset="0"/>
                          <a:cs typeface="Arial" panose="020B0604020202020204" pitchFamily="34" charset="0"/>
                          <a:sym typeface="+mn-ea"/>
                        </a:rPr>
                        <a:t>↓</a:t>
                      </a:r>
                      <a:endParaRPr lang="en-US" altLang="zh-CN" sz="1600"/>
                    </a:p>
                    <a:p>
                      <a:pPr algn="ctr">
                        <a:buNone/>
                      </a:pPr>
                      <a:r>
                        <a:rPr lang="en-US" altLang="zh-CN" sz="1200">
                          <a:sym typeface="+mn-ea"/>
                        </a:rPr>
                        <a:t>(x10</a:t>
                      </a:r>
                      <a:r>
                        <a:rPr lang="en-US" altLang="zh-CN" sz="1200" baseline="30000">
                          <a:sym typeface="+mn-ea"/>
                        </a:rPr>
                        <a:t>2</a:t>
                      </a:r>
                      <a:r>
                        <a:rPr lang="en-US" altLang="zh-CN" sz="1200">
                          <a:sym typeface="+mn-ea"/>
                        </a:rPr>
                        <a:t>)</a:t>
                      </a:r>
                      <a:endParaRPr lang="en-US" altLang="zh-CN" sz="1200">
                        <a:latin typeface="Arial" panose="020B0604020202020204" pitchFamily="34" charset="0"/>
                        <a:cs typeface="Arial" panose="020B0604020202020204" pitchFamily="34" charset="0"/>
                        <a:sym typeface="+mn-ea"/>
                      </a:endParaRPr>
                    </a:p>
                  </a:txBody>
                  <a:tcPr/>
                </a:tc>
                <a:extLst>
                  <a:ext uri="{0D108BD9-81ED-4DB2-BD59-A6C34878D82A}">
                    <a16:rowId xmlns:a16="http://schemas.microsoft.com/office/drawing/2014/main" val="10000"/>
                  </a:ext>
                </a:extLst>
              </a:tr>
              <a:tr h="381000">
                <a:tc>
                  <a:txBody>
                    <a:bodyPr/>
                    <a:lstStyle/>
                    <a:p>
                      <a:pPr algn="ctr">
                        <a:buNone/>
                      </a:pPr>
                      <a:r>
                        <a:rPr lang="en-US" altLang="zh-CN" sz="1600"/>
                        <a:t>SSCNet</a:t>
                      </a:r>
                    </a:p>
                  </a:txBody>
                  <a:tcPr/>
                </a:tc>
                <a:tc>
                  <a:txBody>
                    <a:bodyPr/>
                    <a:lstStyle/>
                    <a:p>
                      <a:pPr algn="ctr">
                        <a:buNone/>
                      </a:pPr>
                      <a:r>
                        <a:rPr lang="en-US" altLang="zh-CN" sz="1600"/>
                        <a:t>48.250</a:t>
                      </a:r>
                    </a:p>
                  </a:txBody>
                  <a:tcPr/>
                </a:tc>
                <a:tc>
                  <a:txBody>
                    <a:bodyPr/>
                    <a:lstStyle/>
                    <a:p>
                      <a:pPr algn="ctr">
                        <a:buNone/>
                      </a:pPr>
                      <a:r>
                        <a:rPr lang="en-US" altLang="zh-CN" sz="1600"/>
                        <a:t>34.739</a:t>
                      </a:r>
                    </a:p>
                  </a:txBody>
                  <a:tcPr/>
                </a:tc>
                <a:extLst>
                  <a:ext uri="{0D108BD9-81ED-4DB2-BD59-A6C34878D82A}">
                    <a16:rowId xmlns:a16="http://schemas.microsoft.com/office/drawing/2014/main" val="10001"/>
                  </a:ext>
                </a:extLst>
              </a:tr>
              <a:tr h="381000">
                <a:tc>
                  <a:txBody>
                    <a:bodyPr/>
                    <a:lstStyle/>
                    <a:p>
                      <a:pPr algn="ctr">
                        <a:buNone/>
                      </a:pPr>
                      <a:r>
                        <a:rPr lang="en-US" altLang="zh-CN" sz="1600"/>
                        <a:t>ForkNet</a:t>
                      </a:r>
                    </a:p>
                  </a:txBody>
                  <a:tcPr/>
                </a:tc>
                <a:tc>
                  <a:txBody>
                    <a:bodyPr/>
                    <a:lstStyle/>
                    <a:p>
                      <a:pPr algn="ctr">
                        <a:buNone/>
                      </a:pPr>
                      <a:r>
                        <a:rPr lang="en-US" altLang="zh-CN" sz="1600"/>
                        <a:t>45.426</a:t>
                      </a:r>
                    </a:p>
                  </a:txBody>
                  <a:tcPr/>
                </a:tc>
                <a:tc>
                  <a:txBody>
                    <a:bodyPr/>
                    <a:lstStyle/>
                    <a:p>
                      <a:pPr algn="ctr">
                        <a:buNone/>
                      </a:pPr>
                      <a:r>
                        <a:rPr lang="en-US" altLang="zh-CN" sz="1600"/>
                        <a:t>31.165</a:t>
                      </a:r>
                    </a:p>
                  </a:txBody>
                  <a:tcPr/>
                </a:tc>
                <a:extLst>
                  <a:ext uri="{0D108BD9-81ED-4DB2-BD59-A6C34878D82A}">
                    <a16:rowId xmlns:a16="http://schemas.microsoft.com/office/drawing/2014/main" val="10002"/>
                  </a:ext>
                </a:extLst>
              </a:tr>
              <a:tr h="381000">
                <a:tc>
                  <a:txBody>
                    <a:bodyPr/>
                    <a:lstStyle/>
                    <a:p>
                      <a:pPr algn="ctr">
                        <a:buNone/>
                      </a:pPr>
                      <a:r>
                        <a:rPr lang="zh-CN" altLang="en-US" sz="1600"/>
                        <a:t>工作一</a:t>
                      </a:r>
                    </a:p>
                  </a:txBody>
                  <a:tcPr/>
                </a:tc>
                <a:tc>
                  <a:txBody>
                    <a:bodyPr/>
                    <a:lstStyle/>
                    <a:p>
                      <a:pPr algn="ctr">
                        <a:buNone/>
                      </a:pPr>
                      <a:r>
                        <a:rPr lang="en-US" altLang="zh-CN" sz="1600"/>
                        <a:t>13.203</a:t>
                      </a:r>
                    </a:p>
                  </a:txBody>
                  <a:tcPr/>
                </a:tc>
                <a:tc>
                  <a:txBody>
                    <a:bodyPr/>
                    <a:lstStyle/>
                    <a:p>
                      <a:pPr algn="ctr">
                        <a:buNone/>
                      </a:pPr>
                      <a:r>
                        <a:rPr lang="en-US" altLang="zh-CN" sz="1600"/>
                        <a:t>8.279</a:t>
                      </a:r>
                    </a:p>
                  </a:txBody>
                  <a:tcPr/>
                </a:tc>
                <a:extLst>
                  <a:ext uri="{0D108BD9-81ED-4DB2-BD59-A6C34878D82A}">
                    <a16:rowId xmlns:a16="http://schemas.microsoft.com/office/drawing/2014/main" val="10003"/>
                  </a:ext>
                </a:extLst>
              </a:tr>
              <a:tr h="381000">
                <a:tc>
                  <a:txBody>
                    <a:bodyPr/>
                    <a:lstStyle/>
                    <a:p>
                      <a:pPr algn="ctr">
                        <a:buNone/>
                      </a:pPr>
                      <a:r>
                        <a:rPr lang="zh-CN" altLang="en-US" sz="1600"/>
                        <a:t>本方法</a:t>
                      </a:r>
                    </a:p>
                  </a:txBody>
                  <a:tcPr/>
                </a:tc>
                <a:tc>
                  <a:txBody>
                    <a:bodyPr/>
                    <a:lstStyle/>
                    <a:p>
                      <a:pPr algn="ctr">
                        <a:buNone/>
                      </a:pPr>
                      <a:r>
                        <a:rPr lang="en-US" altLang="zh-CN" sz="1600" b="1"/>
                        <a:t>42.037</a:t>
                      </a:r>
                    </a:p>
                  </a:txBody>
                  <a:tcPr/>
                </a:tc>
                <a:tc>
                  <a:txBody>
                    <a:bodyPr/>
                    <a:lstStyle/>
                    <a:p>
                      <a:pPr algn="ctr">
                        <a:buNone/>
                      </a:pPr>
                      <a:r>
                        <a:rPr lang="en-US" altLang="zh-CN" sz="1600" b="1"/>
                        <a:t>29.458</a:t>
                      </a:r>
                    </a:p>
                  </a:txBody>
                  <a:tcPr/>
                </a:tc>
                <a:extLst>
                  <a:ext uri="{0D108BD9-81ED-4DB2-BD59-A6C34878D82A}">
                    <a16:rowId xmlns:a16="http://schemas.microsoft.com/office/drawing/2014/main" val="10004"/>
                  </a:ext>
                </a:extLst>
              </a:tr>
            </a:tbl>
          </a:graphicData>
        </a:graphic>
      </p:graphicFrame>
      <p:sp>
        <p:nvSpPr>
          <p:cNvPr id="14" name="矩形 13"/>
          <p:cNvSpPr/>
          <p:nvPr/>
        </p:nvSpPr>
        <p:spPr>
          <a:xfrm>
            <a:off x="238760" y="1738630"/>
            <a:ext cx="2752090" cy="262953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20" name="文本框 19"/>
          <p:cNvSpPr txBox="1">
            <a:spLocks noChangeArrowheads="1"/>
          </p:cNvSpPr>
          <p:nvPr/>
        </p:nvSpPr>
        <p:spPr bwMode="auto">
          <a:xfrm>
            <a:off x="406400" y="1831340"/>
            <a:ext cx="265747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量化结果</a:t>
            </a:r>
          </a:p>
        </p:txBody>
      </p:sp>
      <p:sp>
        <p:nvSpPr>
          <p:cNvPr id="23" name="KSO_Shape"/>
          <p:cNvSpPr/>
          <p:nvPr/>
        </p:nvSpPr>
        <p:spPr bwMode="auto">
          <a:xfrm>
            <a:off x="728345" y="1875155"/>
            <a:ext cx="239395" cy="33528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31" name="KSO_Shape"/>
          <p:cNvSpPr/>
          <p:nvPr/>
        </p:nvSpPr>
        <p:spPr bwMode="auto">
          <a:xfrm>
            <a:off x="623570" y="4557395"/>
            <a:ext cx="222885" cy="336550"/>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sp>
        <p:nvSpPr>
          <p:cNvPr id="24" name="文本框 23"/>
          <p:cNvSpPr txBox="1"/>
          <p:nvPr/>
        </p:nvSpPr>
        <p:spPr>
          <a:xfrm>
            <a:off x="271780" y="4941570"/>
            <a:ext cx="2686050" cy="1706880"/>
          </a:xfrm>
          <a:prstGeom prst="rect">
            <a:avLst/>
          </a:prstGeom>
          <a:noFill/>
        </p:spPr>
        <p:txBody>
          <a:bodyPr wrap="square" rtlCol="0">
            <a:spAutoFit/>
          </a:bodyPr>
          <a:lstStyle/>
          <a:p>
            <a:pPr>
              <a:lnSpc>
                <a:spcPct val="150000"/>
              </a:lnSpc>
            </a:pPr>
            <a:r>
              <a:rPr lang="zh-CN" sz="1400">
                <a:latin typeface="Times New Roman" panose="02020603050405020304" pitchFamily="18" charset="0"/>
                <a:cs typeface="Times New Roman" panose="02020603050405020304" pitchFamily="18" charset="0"/>
              </a:rPr>
              <a:t>（</a:t>
            </a:r>
            <a:r>
              <a:rPr lang="en-US" altLang="zh-CN" sz="1400">
                <a:latin typeface="Times New Roman" panose="02020603050405020304" pitchFamily="18" charset="0"/>
                <a:cs typeface="Times New Roman" panose="02020603050405020304" pitchFamily="18" charset="0"/>
              </a:rPr>
              <a:t>1</a:t>
            </a:r>
            <a:r>
              <a:rPr lang="zh-CN" sz="1400">
                <a:latin typeface="Times New Roman" panose="02020603050405020304" pitchFamily="18" charset="0"/>
                <a:cs typeface="Times New Roman" panose="02020603050405020304" pitchFamily="18" charset="0"/>
              </a:rPr>
              <a:t>）</a:t>
            </a:r>
            <a:r>
              <a:rPr lang="zh-CN" sz="1400">
                <a:latin typeface="微软雅黑" panose="020B0503020204020204" pitchFamily="34" charset="-122"/>
                <a:ea typeface="微软雅黑" panose="020B0503020204020204" pitchFamily="34" charset="-122"/>
                <a:sym typeface="+mn-ea"/>
              </a:rPr>
              <a:t>比体素化方法</a:t>
            </a:r>
            <a:r>
              <a:rPr lang="zh-CN" sz="1400">
                <a:solidFill>
                  <a:srgbClr val="FF0000"/>
                </a:solidFill>
                <a:latin typeface="微软雅黑" panose="020B0503020204020204" pitchFamily="34" charset="-122"/>
                <a:ea typeface="微软雅黑" panose="020B0503020204020204" pitchFamily="34" charset="-122"/>
                <a:sym typeface="+mn-ea"/>
              </a:rPr>
              <a:t>效果更好</a:t>
            </a:r>
            <a:r>
              <a:rPr lang="zh-CN" sz="1400">
                <a:latin typeface="微软雅黑" panose="020B0503020204020204" pitchFamily="34" charset="-122"/>
                <a:ea typeface="微软雅黑" panose="020B0503020204020204" pitchFamily="34" charset="-122"/>
                <a:sym typeface="+mn-ea"/>
              </a:rPr>
              <a:t>，但</a:t>
            </a:r>
            <a:r>
              <a:rPr lang="zh-CN" sz="1400">
                <a:latin typeface="微软雅黑" panose="020B0503020204020204" pitchFamily="34" charset="-122"/>
                <a:ea typeface="微软雅黑" panose="020B0503020204020204" pitchFamily="34" charset="-122"/>
              </a:rPr>
              <a:t>相比有监督学习方法，本方法仍有</a:t>
            </a:r>
            <a:r>
              <a:rPr lang="zh-CN" sz="1400">
                <a:solidFill>
                  <a:srgbClr val="FF0000"/>
                </a:solidFill>
                <a:latin typeface="微软雅黑" panose="020B0503020204020204" pitchFamily="34" charset="-122"/>
                <a:ea typeface="微软雅黑" panose="020B0503020204020204" pitchFamily="34" charset="-122"/>
              </a:rPr>
              <a:t>提升空间</a:t>
            </a:r>
            <a:r>
              <a:rPr lang="zh-CN" sz="1400">
                <a:latin typeface="微软雅黑" panose="020B0503020204020204" pitchFamily="34" charset="-122"/>
                <a:ea typeface="微软雅黑" panose="020B0503020204020204" pitchFamily="34" charset="-122"/>
              </a:rPr>
              <a:t>。</a:t>
            </a:r>
          </a:p>
          <a:p>
            <a:pPr>
              <a:lnSpc>
                <a:spcPct val="150000"/>
              </a:lnSpc>
            </a:pPr>
            <a:r>
              <a:rPr lang="zh-CN" sz="1400">
                <a:latin typeface="Times New Roman" panose="02020603050405020304" pitchFamily="18" charset="0"/>
                <a:cs typeface="Times New Roman" panose="02020603050405020304" pitchFamily="18" charset="0"/>
              </a:rPr>
              <a:t>（</a:t>
            </a:r>
            <a:r>
              <a:rPr lang="en-US" altLang="zh-CN" sz="1400">
                <a:latin typeface="Times New Roman" panose="02020603050405020304" pitchFamily="18" charset="0"/>
                <a:cs typeface="Times New Roman" panose="02020603050405020304" pitchFamily="18" charset="0"/>
              </a:rPr>
              <a:t>2</a:t>
            </a:r>
            <a:r>
              <a:rPr lang="zh-CN" sz="1400">
                <a:latin typeface="Times New Roman" panose="02020603050405020304" pitchFamily="18" charset="0"/>
                <a:cs typeface="Times New Roman" panose="02020603050405020304" pitchFamily="18" charset="0"/>
              </a:rPr>
              <a:t>）</a:t>
            </a:r>
            <a:r>
              <a:rPr lang="zh-CN" sz="1400">
                <a:latin typeface="微软雅黑" panose="020B0503020204020204" pitchFamily="34" charset="-122"/>
                <a:ea typeface="微软雅黑" panose="020B0503020204020204" pitchFamily="34" charset="-122"/>
              </a:rPr>
              <a:t>由于上下文信息缺失，</a:t>
            </a:r>
            <a:r>
              <a:rPr lang="zh-CN" sz="1400">
                <a:latin typeface="微软雅黑" panose="020B0503020204020204" pitchFamily="34" charset="-122"/>
                <a:ea typeface="微软雅黑" panose="020B0503020204020204" pitchFamily="34" charset="-122"/>
                <a:cs typeface="Times New Roman" panose="02020603050405020304" pitchFamily="18" charset="0"/>
                <a:sym typeface="+mn-ea"/>
              </a:rPr>
              <a:t>对</a:t>
            </a:r>
            <a:r>
              <a:rPr lang="zh-CN" sz="1400">
                <a:solidFill>
                  <a:srgbClr val="FF0000"/>
                </a:solidFill>
                <a:latin typeface="微软雅黑" panose="020B0503020204020204" pitchFamily="34" charset="-122"/>
                <a:ea typeface="微软雅黑" panose="020B0503020204020204" pitchFamily="34" charset="-122"/>
                <a:sym typeface="+mn-ea"/>
              </a:rPr>
              <a:t>比较集中的大面积缺失</a:t>
            </a:r>
            <a:r>
              <a:rPr lang="zh-CN" sz="1400">
                <a:latin typeface="微软雅黑" panose="020B0503020204020204" pitchFamily="34" charset="-122"/>
                <a:ea typeface="微软雅黑" panose="020B0503020204020204" pitchFamily="34" charset="-122"/>
                <a:sym typeface="+mn-ea"/>
              </a:rPr>
              <a:t>效果较差</a:t>
            </a:r>
            <a:r>
              <a:rPr lang="zh-CN" sz="1400">
                <a:latin typeface="微软雅黑" panose="020B0503020204020204" pitchFamily="34" charset="-122"/>
                <a:ea typeface="微软雅黑" panose="020B0503020204020204" pitchFamily="34" charset="-122"/>
              </a:rPr>
              <a:t>。</a:t>
            </a:r>
          </a:p>
        </p:txBody>
      </p:sp>
      <p:sp>
        <p:nvSpPr>
          <p:cNvPr id="26" name="矩形 25"/>
          <p:cNvSpPr/>
          <p:nvPr/>
        </p:nvSpPr>
        <p:spPr>
          <a:xfrm>
            <a:off x="233680" y="4456430"/>
            <a:ext cx="2752090" cy="232410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45" name="矩形 44"/>
          <p:cNvSpPr/>
          <p:nvPr/>
        </p:nvSpPr>
        <p:spPr>
          <a:xfrm>
            <a:off x="3071495" y="1727835"/>
            <a:ext cx="8681085" cy="504825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DFB"/>
                </a:solidFill>
              </a:rPr>
              <a:t> </a:t>
            </a:r>
            <a:endParaRPr lang="zh-CN" sz="4000" b="1">
              <a:solidFill>
                <a:srgbClr val="FFFDFB"/>
              </a:solidFill>
            </a:endParaRPr>
          </a:p>
        </p:txBody>
      </p:sp>
      <p:sp>
        <p:nvSpPr>
          <p:cNvPr id="46" name="文本框 45"/>
          <p:cNvSpPr txBox="1">
            <a:spLocks noChangeArrowheads="1"/>
          </p:cNvSpPr>
          <p:nvPr/>
        </p:nvSpPr>
        <p:spPr bwMode="auto">
          <a:xfrm>
            <a:off x="3071495" y="1823085"/>
            <a:ext cx="86804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可视化结果</a:t>
            </a:r>
          </a:p>
        </p:txBody>
      </p:sp>
      <p:sp>
        <p:nvSpPr>
          <p:cNvPr id="47" name="KSO_Shape"/>
          <p:cNvSpPr/>
          <p:nvPr/>
        </p:nvSpPr>
        <p:spPr bwMode="auto">
          <a:xfrm>
            <a:off x="6288405" y="1840865"/>
            <a:ext cx="239395" cy="335280"/>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48" name="TextBox 6"/>
          <p:cNvSpPr txBox="1"/>
          <p:nvPr/>
        </p:nvSpPr>
        <p:spPr>
          <a:xfrm>
            <a:off x="3070860" y="6455410"/>
            <a:ext cx="8681085" cy="279400"/>
          </a:xfrm>
          <a:prstGeom prst="rect">
            <a:avLst/>
          </a:prstGeom>
          <a:noFill/>
        </p:spPr>
        <p:txBody>
          <a:bodyPr wrap="square" lIns="0" tIns="48000" rIns="0" bIns="48000" rtlCol="0">
            <a:spAutoFit/>
          </a:bodyPr>
          <a:lstStyle/>
          <a:p>
            <a:pPr algn="ctr"/>
            <a:r>
              <a:rPr lang="zh-CN" altLang="en-US" sz="1200" dirty="0">
                <a:solidFill>
                  <a:schemeClr val="tx1"/>
                </a:solidFill>
                <a:latin typeface="微软雅黑" panose="020B0503020204020204" pitchFamily="34" charset="-122"/>
                <a:ea typeface="微软雅黑" panose="020B0503020204020204" pitchFamily="34" charset="-122"/>
              </a:rPr>
              <a:t>不同方法可视化结果展示</a:t>
            </a:r>
          </a:p>
        </p:txBody>
      </p:sp>
      <p:pic>
        <p:nvPicPr>
          <p:cNvPr id="5" name="图片 4"/>
          <p:cNvPicPr>
            <a:picLocks noChangeAspect="1"/>
          </p:cNvPicPr>
          <p:nvPr/>
        </p:nvPicPr>
        <p:blipFill>
          <a:blip r:embed="rId5"/>
          <a:stretch>
            <a:fillRect/>
          </a:stretch>
        </p:blipFill>
        <p:spPr>
          <a:xfrm>
            <a:off x="3358515" y="2318385"/>
            <a:ext cx="8091170" cy="40906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708525" y="-2272030"/>
            <a:ext cx="2775585" cy="121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434849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480711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Part.05</a:t>
            </a:r>
          </a:p>
        </p:txBody>
      </p:sp>
      <p:sp>
        <p:nvSpPr>
          <p:cNvPr id="9" name="文本框 8"/>
          <p:cNvSpPr txBox="1"/>
          <p:nvPr/>
        </p:nvSpPr>
        <p:spPr>
          <a:xfrm>
            <a:off x="3327401" y="3311971"/>
            <a:ext cx="5537198" cy="706755"/>
          </a:xfrm>
          <a:prstGeom prst="rect">
            <a:avLst/>
          </a:prstGeom>
          <a:noFill/>
          <a:ln>
            <a:noFill/>
          </a:ln>
        </p:spPr>
        <p:txBody>
          <a:bodyPr wrap="square" rtlCol="0">
            <a:spAutoFit/>
          </a:bodyPr>
          <a:lstStyle/>
          <a:p>
            <a:pPr algn="ctr"/>
            <a:r>
              <a:rPr lang="zh-CN" altLang="en-US" sz="4000" b="1" spc="600" dirty="0">
                <a:solidFill>
                  <a:schemeClr val="bg1"/>
                </a:solidFill>
                <a:latin typeface="微软雅黑" panose="020B0503020204020204" pitchFamily="34" charset="-122"/>
                <a:ea typeface="微软雅黑" panose="020B0503020204020204" pitchFamily="34" charset="-122"/>
              </a:rPr>
              <a:t>总结展望</a:t>
            </a:r>
          </a:p>
        </p:txBody>
      </p:sp>
      <p:grpSp>
        <p:nvGrpSpPr>
          <p:cNvPr id="2" name="组合 1"/>
          <p:cNvGrpSpPr/>
          <p:nvPr/>
        </p:nvGrpSpPr>
        <p:grpSpPr>
          <a:xfrm>
            <a:off x="3694619" y="606666"/>
            <a:ext cx="5349381" cy="1329233"/>
            <a:chOff x="4198174" y="1068946"/>
            <a:chExt cx="5349381" cy="1329233"/>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74" y="1068946"/>
              <a:ext cx="1151210" cy="1151210"/>
            </a:xfrm>
            <a:prstGeom prst="ellipse">
              <a:avLst/>
            </a:prstGeom>
            <a:ln>
              <a:noFill/>
            </a:ln>
            <a:effectLst>
              <a:softEdge rad="50800"/>
            </a:effectLst>
          </p:spPr>
        </p:pic>
        <p:sp>
          <p:nvSpPr>
            <p:cNvPr id="12" name="副标题 6"/>
            <p:cNvSpPr txBox="1"/>
            <p:nvPr/>
          </p:nvSpPr>
          <p:spPr>
            <a:xfrm>
              <a:off x="5424792" y="1075506"/>
              <a:ext cx="4122763" cy="132267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zh-CN" altLang="en-US" sz="3600" dirty="0">
                  <a:solidFill>
                    <a:srgbClr val="0070C0"/>
                  </a:solidFill>
                  <a:latin typeface="华文行楷" panose="02010800040101010101" pitchFamily="2" charset="-122"/>
                  <a:ea typeface="华文行楷" panose="02010800040101010101" pitchFamily="2" charset="-122"/>
                </a:rPr>
                <a:t>大连理工大学</a:t>
              </a:r>
              <a:endParaRPr lang="en-US" altLang="zh-CN" sz="3600" dirty="0">
                <a:solidFill>
                  <a:srgbClr val="0070C0"/>
                </a:solidFill>
                <a:latin typeface="华文行楷" panose="02010800040101010101" pitchFamily="2" charset="-122"/>
                <a:ea typeface="华文行楷" panose="02010800040101010101" pitchFamily="2" charset="-122"/>
              </a:endParaRPr>
            </a:p>
            <a:p>
              <a:pPr algn="l"/>
              <a:r>
                <a:rPr lang="en-US" altLang="zh-CN" sz="2000" dirty="0">
                  <a:solidFill>
                    <a:srgbClr val="0070C0"/>
                  </a:solidFill>
                  <a:latin typeface="Cambria Math" panose="02040503050406030204" pitchFamily="18" charset="0"/>
                  <a:ea typeface="Cambria Math" panose="02040503050406030204" pitchFamily="18" charset="0"/>
                </a:rPr>
                <a:t>Dalian University of Technology</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绪论背景</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总结展望</a:t>
            </a: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创新与不足</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a:off x="5414537" y="2180862"/>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rgbClr val="00B0F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0" name="任意多边形 19"/>
          <p:cNvSpPr/>
          <p:nvPr/>
        </p:nvSpPr>
        <p:spPr>
          <a:xfrm flipH="1">
            <a:off x="2900379" y="2180862"/>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rgbClr val="0070C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1" name="空心弧 40"/>
          <p:cNvSpPr/>
          <p:nvPr/>
        </p:nvSpPr>
        <p:spPr>
          <a:xfrm flipH="1" flipV="1">
            <a:off x="5231678" y="3571457"/>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rgbClr val="0070C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23" name="空心弧 40"/>
          <p:cNvSpPr/>
          <p:nvPr/>
        </p:nvSpPr>
        <p:spPr>
          <a:xfrm flipV="1">
            <a:off x="5414534" y="3571457"/>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rgbClr val="00B0F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1296995" y="2355511"/>
            <a:ext cx="1415772" cy="461665"/>
          </a:xfrm>
          <a:prstGeom prst="rect">
            <a:avLst/>
          </a:prstGeom>
        </p:spPr>
        <p:txBody>
          <a:bodyPr wrap="non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创新之处</a:t>
            </a:r>
          </a:p>
        </p:txBody>
      </p:sp>
      <p:sp>
        <p:nvSpPr>
          <p:cNvPr id="36" name="矩形 35"/>
          <p:cNvSpPr/>
          <p:nvPr/>
        </p:nvSpPr>
        <p:spPr>
          <a:xfrm>
            <a:off x="9232492" y="2355511"/>
            <a:ext cx="1415772" cy="461665"/>
          </a:xfrm>
          <a:prstGeom prst="rect">
            <a:avLst/>
          </a:prstGeom>
        </p:spPr>
        <p:txBody>
          <a:bodyPr wrap="none">
            <a:spAutoFit/>
          </a:bodyPr>
          <a:lstStyle/>
          <a:p>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不足之处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grpSp>
        <p:nvGrpSpPr>
          <p:cNvPr id="38" name="组合 37"/>
          <p:cNvGrpSpPr/>
          <p:nvPr/>
        </p:nvGrpSpPr>
        <p:grpSpPr>
          <a:xfrm>
            <a:off x="374236" y="119271"/>
            <a:ext cx="2853562" cy="685608"/>
            <a:chOff x="1358264" y="5538038"/>
            <a:chExt cx="2796292" cy="685608"/>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4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4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grpSp>
        <p:nvGrpSpPr>
          <p:cNvPr id="27" name="组合 26"/>
          <p:cNvGrpSpPr/>
          <p:nvPr/>
        </p:nvGrpSpPr>
        <p:grpSpPr>
          <a:xfrm>
            <a:off x="421929" y="2938794"/>
            <a:ext cx="4740909" cy="829946"/>
            <a:chOff x="4910249" y="2459229"/>
            <a:chExt cx="3146040" cy="622460"/>
          </a:xfrm>
        </p:grpSpPr>
        <p:sp>
          <p:nvSpPr>
            <p:cNvPr id="33" name="矩形 32"/>
            <p:cNvSpPr/>
            <p:nvPr/>
          </p:nvSpPr>
          <p:spPr>
            <a:xfrm>
              <a:off x="5309298" y="2459229"/>
              <a:ext cx="2746991" cy="622460"/>
            </a:xfrm>
            <a:prstGeom prst="rect">
              <a:avLst/>
            </a:prstGeom>
          </p:spPr>
          <p:txBody>
            <a:bodyPr wrap="square">
              <a:spAutoFit/>
            </a:bodyPr>
            <a:lstStyle/>
            <a:p>
              <a:pPr>
                <a:lnSpc>
                  <a:spcPct val="150000"/>
                </a:lnSpc>
              </a:pPr>
              <a:r>
                <a:rPr lang="zh-CN" altLang="en-US" sz="1600">
                  <a:latin typeface="微软雅黑" panose="020B0503020204020204" pitchFamily="34" charset="-122"/>
                  <a:ea typeface="微软雅黑" panose="020B0503020204020204" pitchFamily="34" charset="-122"/>
                </a:rPr>
                <a:t>实现了基于全景图的室内场景点云补全的</a:t>
              </a:r>
              <a:r>
                <a:rPr lang="zh-CN" altLang="en-US" sz="1600" b="1">
                  <a:solidFill>
                    <a:srgbClr val="FF0000"/>
                  </a:solidFill>
                  <a:latin typeface="微软雅黑" panose="020B0503020204020204" pitchFamily="34" charset="-122"/>
                  <a:ea typeface="微软雅黑" panose="020B0503020204020204" pitchFamily="34" charset="-122"/>
                </a:rPr>
                <a:t>新任务</a:t>
              </a:r>
              <a:r>
                <a:rPr lang="zh-CN" altLang="en-US" sz="1600">
                  <a:latin typeface="微软雅黑" panose="020B0503020204020204" pitchFamily="34" charset="-122"/>
                  <a:ea typeface="微软雅黑" panose="020B0503020204020204" pitchFamily="34" charset="-122"/>
                </a:rPr>
                <a:t>，填补了该领域研究的空缺。</a:t>
              </a:r>
            </a:p>
          </p:txBody>
        </p:sp>
        <p:sp>
          <p:nvSpPr>
            <p:cNvPr id="42" name="矩形 41"/>
            <p:cNvSpPr/>
            <p:nvPr/>
          </p:nvSpPr>
          <p:spPr>
            <a:xfrm>
              <a:off x="4910249" y="2570667"/>
              <a:ext cx="349704" cy="367328"/>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421928" y="4029544"/>
            <a:ext cx="4658996" cy="829946"/>
            <a:chOff x="4899428" y="3229654"/>
            <a:chExt cx="3494247" cy="622459"/>
          </a:xfrm>
        </p:grpSpPr>
        <p:sp>
          <p:nvSpPr>
            <p:cNvPr id="44" name="文本框 43"/>
            <p:cNvSpPr txBox="1"/>
            <p:nvPr/>
          </p:nvSpPr>
          <p:spPr>
            <a:xfrm>
              <a:off x="5372821" y="3229654"/>
              <a:ext cx="3020854" cy="622459"/>
            </a:xfrm>
            <a:prstGeom prst="rect">
              <a:avLst/>
            </a:prstGeom>
            <a:noFill/>
          </p:spPr>
          <p:txBody>
            <a:bodyPr wrap="square" rtlCol="0">
              <a:spAutoFit/>
            </a:bodyPr>
            <a:lstStyle/>
            <a:p>
              <a:pPr>
                <a:lnSpc>
                  <a:spcPct val="150000"/>
                </a:lnSpc>
              </a:pPr>
              <a:r>
                <a:rPr lang="zh-CN" sz="1600">
                  <a:latin typeface="微软雅黑" panose="020B0503020204020204" pitchFamily="34" charset="-122"/>
                  <a:ea typeface="微软雅黑" panose="020B0503020204020204" pitchFamily="34" charset="-122"/>
                </a:rPr>
                <a:t>实现了通过</a:t>
              </a:r>
              <a:r>
                <a:rPr lang="zh-CN" sz="1600" b="1">
                  <a:solidFill>
                    <a:srgbClr val="FF0000"/>
                  </a:solidFill>
                  <a:latin typeface="微软雅黑" panose="020B0503020204020204" pitchFamily="34" charset="-122"/>
                  <a:ea typeface="微软雅黑" panose="020B0503020204020204" pitchFamily="34" charset="-122"/>
                </a:rPr>
                <a:t>二维视图补全</a:t>
              </a:r>
              <a:r>
                <a:rPr lang="zh-CN" sz="1600">
                  <a:latin typeface="微软雅黑" panose="020B0503020204020204" pitchFamily="34" charset="-122"/>
                  <a:ea typeface="微软雅黑" panose="020B0503020204020204" pitchFamily="34" charset="-122"/>
                </a:rPr>
                <a:t>，</a:t>
              </a:r>
              <a:r>
                <a:rPr sz="1600" b="1">
                  <a:solidFill>
                    <a:srgbClr val="FF0000"/>
                  </a:solidFill>
                  <a:latin typeface="微软雅黑" panose="020B0503020204020204" pitchFamily="34" charset="-122"/>
                  <a:ea typeface="微软雅黑" panose="020B0503020204020204" pitchFamily="34" charset="-122"/>
                </a:rPr>
                <a:t>间接</a:t>
              </a:r>
              <a:r>
                <a:rPr sz="1600" b="1">
                  <a:solidFill>
                    <a:srgbClr val="FF0000"/>
                  </a:solidFill>
                  <a:latin typeface="微软雅黑" panose="020B0503020204020204" pitchFamily="34" charset="-122"/>
                  <a:ea typeface="微软雅黑" panose="020B0503020204020204" pitchFamily="34" charset="-122"/>
                  <a:sym typeface="+mn-ea"/>
                </a:rPr>
                <a:t>补全</a:t>
              </a:r>
              <a:r>
                <a:rPr lang="zh-CN" sz="1600">
                  <a:latin typeface="微软雅黑" panose="020B0503020204020204" pitchFamily="34" charset="-122"/>
                  <a:ea typeface="微软雅黑" panose="020B0503020204020204" pitchFamily="34" charset="-122"/>
                </a:rPr>
                <a:t>三维</a:t>
              </a:r>
              <a:r>
                <a:rPr sz="1600">
                  <a:latin typeface="微软雅黑" panose="020B0503020204020204" pitchFamily="34" charset="-122"/>
                  <a:ea typeface="微软雅黑" panose="020B0503020204020204" pitchFamily="34" charset="-122"/>
                </a:rPr>
                <a:t>场景点云</a:t>
              </a:r>
              <a:r>
                <a:rPr lang="zh-CN" sz="1600">
                  <a:latin typeface="微软雅黑" panose="020B0503020204020204" pitchFamily="34" charset="-122"/>
                  <a:ea typeface="微软雅黑" panose="020B0503020204020204" pitchFamily="34" charset="-122"/>
                </a:rPr>
                <a:t>的新方法。</a:t>
              </a:r>
            </a:p>
          </p:txBody>
        </p:sp>
        <p:sp>
          <p:nvSpPr>
            <p:cNvPr id="45" name="矩形 44"/>
            <p:cNvSpPr/>
            <p:nvPr/>
          </p:nvSpPr>
          <p:spPr>
            <a:xfrm>
              <a:off x="4899428" y="3321795"/>
              <a:ext cx="394200" cy="367328"/>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421929" y="5087657"/>
            <a:ext cx="4873813" cy="829946"/>
            <a:chOff x="4910248" y="4032015"/>
            <a:chExt cx="3655359" cy="622460"/>
          </a:xfrm>
        </p:grpSpPr>
        <p:sp>
          <p:nvSpPr>
            <p:cNvPr id="47" name="文本框 46"/>
            <p:cNvSpPr txBox="1"/>
            <p:nvPr/>
          </p:nvSpPr>
          <p:spPr>
            <a:xfrm>
              <a:off x="5372832" y="4032015"/>
              <a:ext cx="3192775" cy="622460"/>
            </a:xfrm>
            <a:prstGeom prst="rect">
              <a:avLst/>
            </a:prstGeom>
            <a:noFill/>
          </p:spPr>
          <p:txBody>
            <a:bodyPr wrap="square" rtlCol="0">
              <a:spAutoFit/>
            </a:bodyPr>
            <a:lstStyle/>
            <a:p>
              <a:pPr>
                <a:lnSpc>
                  <a:spcPct val="150000"/>
                </a:lnSpc>
              </a:pPr>
              <a:r>
                <a:rPr lang="zh-CN" altLang="en-US" sz="1600">
                  <a:latin typeface="微软雅黑" panose="020B0503020204020204" pitchFamily="34" charset="-122"/>
                  <a:ea typeface="微软雅黑" panose="020B0503020204020204" pitchFamily="34" charset="-122"/>
                </a:rPr>
                <a:t>实现了基于</a:t>
              </a:r>
              <a:r>
                <a:rPr lang="zh-CN" altLang="en-US" sz="1600" b="1">
                  <a:solidFill>
                    <a:srgbClr val="FF0000"/>
                  </a:solidFill>
                  <a:latin typeface="微软雅黑" panose="020B0503020204020204" pitchFamily="34" charset="-122"/>
                  <a:ea typeface="微软雅黑" panose="020B0503020204020204" pitchFamily="34" charset="-122"/>
                </a:rPr>
                <a:t>自监督学习</a:t>
              </a:r>
              <a:r>
                <a:rPr lang="zh-CN" altLang="en-US" sz="1600">
                  <a:latin typeface="微软雅黑" panose="020B0503020204020204" pitchFamily="34" charset="-122"/>
                  <a:ea typeface="微软雅黑" panose="020B0503020204020204" pitchFamily="34" charset="-122"/>
                </a:rPr>
                <a:t>方式，</a:t>
              </a:r>
              <a:r>
                <a:rPr lang="zh-CN" altLang="en-US" sz="1600" b="1">
                  <a:solidFill>
                    <a:srgbClr val="FF0000"/>
                  </a:solidFill>
                  <a:latin typeface="微软雅黑" panose="020B0503020204020204" pitchFamily="34" charset="-122"/>
                  <a:ea typeface="微软雅黑" panose="020B0503020204020204" pitchFamily="34" charset="-122"/>
                </a:rPr>
                <a:t>直接补全</a:t>
              </a:r>
              <a:r>
                <a:rPr lang="zh-CN" altLang="en-US" sz="1600">
                  <a:latin typeface="微软雅黑" panose="020B0503020204020204" pitchFamily="34" charset="-122"/>
                  <a:ea typeface="微软雅黑" panose="020B0503020204020204" pitchFamily="34" charset="-122"/>
                </a:rPr>
                <a:t>室内场景点云的新方法。</a:t>
              </a:r>
            </a:p>
          </p:txBody>
        </p:sp>
        <p:sp>
          <p:nvSpPr>
            <p:cNvPr id="48" name="矩形 47"/>
            <p:cNvSpPr/>
            <p:nvPr/>
          </p:nvSpPr>
          <p:spPr>
            <a:xfrm>
              <a:off x="4910248" y="4155959"/>
              <a:ext cx="394200" cy="367328"/>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6917131" y="3185745"/>
            <a:ext cx="4896604" cy="829946"/>
            <a:chOff x="4910249" y="2511556"/>
            <a:chExt cx="3249358" cy="622460"/>
          </a:xfrm>
        </p:grpSpPr>
        <p:sp>
          <p:nvSpPr>
            <p:cNvPr id="53" name="矩形 52"/>
            <p:cNvSpPr/>
            <p:nvPr/>
          </p:nvSpPr>
          <p:spPr>
            <a:xfrm>
              <a:off x="5335134" y="2511556"/>
              <a:ext cx="2824473" cy="622460"/>
            </a:xfrm>
            <a:prstGeom prst="rect">
              <a:avLst/>
            </a:prstGeom>
          </p:spPr>
          <p:txBody>
            <a:bodyPr wrap="square">
              <a:spAutoFit/>
            </a:bodyPr>
            <a:lstStyle/>
            <a:p>
              <a:pPr>
                <a:lnSpc>
                  <a:spcPct val="150000"/>
                </a:lnSpc>
              </a:pPr>
              <a:r>
                <a:rPr lang="zh-CN" altLang="en-US" sz="1600">
                  <a:latin typeface="微软雅黑" panose="020B0503020204020204" pitchFamily="34" charset="-122"/>
                  <a:ea typeface="微软雅黑" panose="020B0503020204020204" pitchFamily="34" charset="-122"/>
                  <a:sym typeface="+mn-ea"/>
                </a:rPr>
                <a:t>三维补全点云仍存在一定的</a:t>
              </a:r>
              <a:r>
                <a:rPr lang="zh-CN" altLang="en-US" sz="1600" b="1">
                  <a:solidFill>
                    <a:srgbClr val="FF0000"/>
                  </a:solidFill>
                  <a:latin typeface="微软雅黑" panose="020B0503020204020204" pitchFamily="34" charset="-122"/>
                  <a:ea typeface="微软雅黑" panose="020B0503020204020204" pitchFamily="34" charset="-122"/>
                  <a:sym typeface="+mn-ea"/>
                </a:rPr>
                <a:t>缺失、噪点</a:t>
              </a:r>
              <a:r>
                <a:rPr lang="zh-CN" altLang="en-US" sz="1600">
                  <a:latin typeface="微软雅黑" panose="020B0503020204020204" pitchFamily="34" charset="-122"/>
                  <a:ea typeface="微软雅黑" panose="020B0503020204020204" pitchFamily="34" charset="-122"/>
                  <a:sym typeface="+mn-ea"/>
                </a:rPr>
                <a:t>；对于</a:t>
              </a:r>
              <a:r>
                <a:rPr lang="zh-CN" altLang="en-US" sz="1600" b="1">
                  <a:solidFill>
                    <a:srgbClr val="FF0000"/>
                  </a:solidFill>
                  <a:latin typeface="微软雅黑" panose="020B0503020204020204" pitchFamily="34" charset="-122"/>
                  <a:ea typeface="微软雅黑" panose="020B0503020204020204" pitchFamily="34" charset="-122"/>
                  <a:sym typeface="+mn-ea"/>
                </a:rPr>
                <a:t>大范围的集中缺失</a:t>
              </a:r>
              <a:r>
                <a:rPr lang="zh-CN" altLang="en-US" sz="1600">
                  <a:latin typeface="微软雅黑" panose="020B0503020204020204" pitchFamily="34" charset="-122"/>
                  <a:ea typeface="微软雅黑" panose="020B0503020204020204" pitchFamily="34" charset="-122"/>
                  <a:sym typeface="+mn-ea"/>
                </a:rPr>
                <a:t>，补全效果相对较差。</a:t>
              </a:r>
              <a:endParaRPr lang="zh-CN" altLang="en-US" sz="1600" dirty="0">
                <a:latin typeface="微软雅黑" panose="020B0503020204020204" pitchFamily="34" charset="-122"/>
                <a:ea typeface="微软雅黑" panose="020B0503020204020204" pitchFamily="34" charset="-122"/>
              </a:endParaRPr>
            </a:p>
          </p:txBody>
        </p:sp>
        <p:sp>
          <p:nvSpPr>
            <p:cNvPr id="54" name="矩形 53"/>
            <p:cNvSpPr/>
            <p:nvPr/>
          </p:nvSpPr>
          <p:spPr>
            <a:xfrm>
              <a:off x="4910249" y="2570667"/>
              <a:ext cx="349704" cy="367328"/>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6917131" y="4303155"/>
            <a:ext cx="4817561" cy="1198879"/>
            <a:chOff x="4910249" y="3238461"/>
            <a:chExt cx="3613171" cy="899158"/>
          </a:xfrm>
        </p:grpSpPr>
        <p:sp>
          <p:nvSpPr>
            <p:cNvPr id="56" name="文本框 55"/>
            <p:cNvSpPr txBox="1"/>
            <p:nvPr/>
          </p:nvSpPr>
          <p:spPr>
            <a:xfrm>
              <a:off x="5390458" y="3238461"/>
              <a:ext cx="3132962" cy="899158"/>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自监督学习场景点云</a:t>
              </a:r>
              <a:r>
                <a:rPr lang="zh-CN" altLang="en-US" sz="1600" b="1" dirty="0">
                  <a:solidFill>
                    <a:srgbClr val="FF0000"/>
                  </a:solidFill>
                  <a:latin typeface="微软雅黑" panose="020B0503020204020204" pitchFamily="34" charset="-122"/>
                  <a:ea typeface="微软雅黑" panose="020B0503020204020204" pitchFamily="34" charset="-122"/>
                </a:rPr>
                <a:t>补全效果</a:t>
              </a:r>
              <a:r>
                <a:rPr lang="zh-CN" altLang="en-US" sz="1600" dirty="0">
                  <a:latin typeface="微软雅黑" panose="020B0503020204020204" pitchFamily="34" charset="-122"/>
                  <a:ea typeface="微软雅黑" panose="020B0503020204020204" pitchFamily="34" charset="-122"/>
                </a:rPr>
                <a:t>与其他方法相比</a:t>
              </a:r>
              <a:r>
                <a:rPr lang="zh-CN" altLang="en-US" sz="1600" b="1" dirty="0">
                  <a:solidFill>
                    <a:srgbClr val="FF0000"/>
                  </a:solidFill>
                  <a:latin typeface="微软雅黑" panose="020B0503020204020204" pitchFamily="34" charset="-122"/>
                  <a:ea typeface="微软雅黑" panose="020B0503020204020204" pitchFamily="34" charset="-122"/>
                </a:rPr>
                <a:t>差距较大</a:t>
              </a:r>
              <a:r>
                <a:rPr lang="zh-CN" altLang="en-US" sz="1600" dirty="0">
                  <a:latin typeface="微软雅黑" panose="020B0503020204020204" pitchFamily="34" charset="-122"/>
                  <a:ea typeface="微软雅黑" panose="020B0503020204020204" pitchFamily="34" charset="-122"/>
                </a:rPr>
                <a:t>，如何在无额外监督数据的前提下，提升补全效果仍需要进一步探索。</a:t>
              </a:r>
            </a:p>
          </p:txBody>
        </p:sp>
        <p:sp>
          <p:nvSpPr>
            <p:cNvPr id="57" name="矩形 56"/>
            <p:cNvSpPr/>
            <p:nvPr/>
          </p:nvSpPr>
          <p:spPr>
            <a:xfrm>
              <a:off x="4910249" y="3331591"/>
              <a:ext cx="394200" cy="367328"/>
            </a:xfrm>
            <a:prstGeom prst="rect">
              <a:avLst/>
            </a:pr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绪论背景</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总结展望</a:t>
            </a: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3"/>
          <p:cNvSpPr/>
          <p:nvPr/>
        </p:nvSpPr>
        <p:spPr>
          <a:xfrm>
            <a:off x="1793696" y="3697116"/>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5" name="矩形 3"/>
          <p:cNvSpPr/>
          <p:nvPr/>
        </p:nvSpPr>
        <p:spPr>
          <a:xfrm>
            <a:off x="1793696" y="217164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1" name="组合 30"/>
          <p:cNvGrpSpPr/>
          <p:nvPr/>
        </p:nvGrpSpPr>
        <p:grpSpPr>
          <a:xfrm>
            <a:off x="1488630" y="2286537"/>
            <a:ext cx="672074"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01</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37" name="矩形 3"/>
          <p:cNvSpPr/>
          <p:nvPr/>
        </p:nvSpPr>
        <p:spPr>
          <a:xfrm>
            <a:off x="1793696" y="533917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8" name="组合 37"/>
          <p:cNvGrpSpPr/>
          <p:nvPr/>
        </p:nvGrpSpPr>
        <p:grpSpPr>
          <a:xfrm>
            <a:off x="1480080" y="3795908"/>
            <a:ext cx="672074"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02</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20528" y="5437964"/>
            <a:ext cx="672074" cy="672075"/>
            <a:chOff x="2769119" y="3325028"/>
            <a:chExt cx="504056" cy="504056"/>
          </a:xfrm>
        </p:grpSpPr>
        <p:sp>
          <p:nvSpPr>
            <p:cNvPr id="42" name="椭圆 41"/>
            <p:cNvSpPr/>
            <p:nvPr/>
          </p:nvSpPr>
          <p:spPr>
            <a:xfrm>
              <a:off x="2769119" y="3325028"/>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TextBox 72"/>
            <p:cNvSpPr txBox="1"/>
            <p:nvPr/>
          </p:nvSpPr>
          <p:spPr>
            <a:xfrm>
              <a:off x="2808589" y="3407779"/>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03</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2439925" y="2396871"/>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a:solidFill>
                  <a:schemeClr val="bg1"/>
                </a:solidFill>
              </a:rPr>
              <a:t>发展方向一</a:t>
            </a:r>
            <a:endParaRPr lang="zh-CN" altLang="en-US" sz="2935" dirty="0">
              <a:solidFill>
                <a:schemeClr val="bg1"/>
              </a:solidFill>
            </a:endParaRPr>
          </a:p>
        </p:txBody>
      </p:sp>
      <p:sp>
        <p:nvSpPr>
          <p:cNvPr id="45" name="TextBox 83"/>
          <p:cNvSpPr txBox="1"/>
          <p:nvPr/>
        </p:nvSpPr>
        <p:spPr>
          <a:xfrm>
            <a:off x="2439925" y="3906242"/>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a:solidFill>
                  <a:schemeClr val="bg1"/>
                </a:solidFill>
              </a:rPr>
              <a:t>发展方向二</a:t>
            </a:r>
            <a:endParaRPr lang="zh-CN" altLang="en-US" sz="2935" dirty="0">
              <a:solidFill>
                <a:schemeClr val="bg1"/>
              </a:solidFill>
            </a:endParaRPr>
          </a:p>
        </p:txBody>
      </p:sp>
      <p:sp>
        <p:nvSpPr>
          <p:cNvPr id="46" name="TextBox 84"/>
          <p:cNvSpPr txBox="1"/>
          <p:nvPr/>
        </p:nvSpPr>
        <p:spPr>
          <a:xfrm>
            <a:off x="2439925" y="5548298"/>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a:solidFill>
                  <a:schemeClr val="bg1"/>
                </a:solidFill>
              </a:rPr>
              <a:t>发展方向三</a:t>
            </a:r>
            <a:endParaRPr lang="zh-CN" altLang="en-US" sz="2935" dirty="0">
              <a:solidFill>
                <a:schemeClr val="bg1"/>
              </a:solidFill>
            </a:endParaRPr>
          </a:p>
        </p:txBody>
      </p:sp>
      <p:sp>
        <p:nvSpPr>
          <p:cNvPr id="4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grpSp>
        <p:nvGrpSpPr>
          <p:cNvPr id="48" name="组合 47"/>
          <p:cNvGrpSpPr/>
          <p:nvPr/>
        </p:nvGrpSpPr>
        <p:grpSpPr>
          <a:xfrm>
            <a:off x="374236" y="119271"/>
            <a:ext cx="2853562" cy="685608"/>
            <a:chOff x="1358264" y="5538038"/>
            <a:chExt cx="2796292" cy="685608"/>
          </a:xfrm>
        </p:grpSpPr>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5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5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sp>
        <p:nvSpPr>
          <p:cNvPr id="52" name="矩形 51"/>
          <p:cNvSpPr/>
          <p:nvPr/>
        </p:nvSpPr>
        <p:spPr>
          <a:xfrm>
            <a:off x="5568022" y="2127614"/>
            <a:ext cx="5296289" cy="829945"/>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本课题仅用到了几何线索，未涉及</a:t>
            </a:r>
            <a:r>
              <a:rPr lang="zh-CN" altLang="en-US" sz="1600" b="1" dirty="0">
                <a:solidFill>
                  <a:srgbClr val="FF0000"/>
                </a:solidFill>
                <a:latin typeface="微软雅黑" panose="020B0503020204020204" pitchFamily="34" charset="-122"/>
                <a:ea typeface="微软雅黑" panose="020B0503020204020204" pitchFamily="34" charset="-122"/>
              </a:rPr>
              <a:t>语义信息</a:t>
            </a:r>
            <a:r>
              <a:rPr lang="zh-CN" altLang="en-US"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sym typeface="+mn-ea"/>
              </a:rPr>
              <a:t>未来工作可以同时结合几何和语义，实现</a:t>
            </a:r>
            <a:r>
              <a:rPr lang="zh-CN" altLang="en-US" sz="1600" b="1" dirty="0">
                <a:solidFill>
                  <a:srgbClr val="FF0000"/>
                </a:solidFill>
                <a:latin typeface="微软雅黑" panose="020B0503020204020204" pitchFamily="34" charset="-122"/>
                <a:ea typeface="微软雅黑" panose="020B0503020204020204" pitchFamily="34" charset="-122"/>
                <a:sym typeface="+mn-ea"/>
              </a:rPr>
              <a:t>点云场景语义补全</a:t>
            </a:r>
            <a:r>
              <a:rPr lang="zh-CN" altLang="en-US" sz="1600" dirty="0">
                <a:latin typeface="微软雅黑" panose="020B0503020204020204" pitchFamily="34" charset="-122"/>
                <a:ea typeface="微软雅黑" panose="020B0503020204020204" pitchFamily="34" charset="-122"/>
                <a:sym typeface="+mn-ea"/>
              </a:rPr>
              <a:t>任务。</a:t>
            </a:r>
            <a:endParaRPr lang="zh-CN" altLang="en-US" sz="1600" dirty="0">
              <a:latin typeface="微软雅黑" panose="020B0503020204020204" pitchFamily="34" charset="-122"/>
              <a:ea typeface="微软雅黑" panose="020B0503020204020204" pitchFamily="34" charset="-122"/>
            </a:endParaRPr>
          </a:p>
        </p:txBody>
      </p:sp>
      <p:sp>
        <p:nvSpPr>
          <p:cNvPr id="53" name="矩形 52"/>
          <p:cNvSpPr/>
          <p:nvPr/>
        </p:nvSpPr>
        <p:spPr>
          <a:xfrm>
            <a:off x="5513470" y="3571382"/>
            <a:ext cx="5296289" cy="1198880"/>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本</a:t>
            </a:r>
            <a:r>
              <a:rPr lang="zh-CN" altLang="en-US" sz="1600" dirty="0">
                <a:latin typeface="微软雅黑" panose="020B0503020204020204" pitchFamily="34" charset="-122"/>
                <a:ea typeface="微软雅黑" panose="020B0503020204020204" pitchFamily="34" charset="-122"/>
                <a:sym typeface="+mn-ea"/>
              </a:rPr>
              <a:t>课题</a:t>
            </a:r>
            <a:r>
              <a:rPr lang="zh-CN" altLang="en-US" sz="1600" dirty="0">
                <a:latin typeface="微软雅黑" panose="020B0503020204020204" pitchFamily="34" charset="-122"/>
                <a:ea typeface="微软雅黑" panose="020B0503020204020204" pitchFamily="34" charset="-122"/>
              </a:rPr>
              <a:t>仅以单张全景图作为输入，无法覆盖</a:t>
            </a:r>
            <a:r>
              <a:rPr lang="zh-CN" altLang="en-US" sz="1600" b="1" dirty="0">
                <a:solidFill>
                  <a:srgbClr val="FF0000"/>
                </a:solidFill>
                <a:latin typeface="微软雅黑" panose="020B0503020204020204" pitchFamily="34" charset="-122"/>
                <a:ea typeface="微软雅黑" panose="020B0503020204020204" pitchFamily="34" charset="-122"/>
              </a:rPr>
              <a:t>更大规模</a:t>
            </a:r>
            <a:r>
              <a:rPr lang="zh-CN" altLang="en-US" sz="1600" dirty="0">
                <a:latin typeface="微软雅黑" panose="020B0503020204020204" pitchFamily="34" charset="-122"/>
                <a:ea typeface="微软雅黑" panose="020B0503020204020204" pitchFamily="34" charset="-122"/>
              </a:rPr>
              <a:t>的场景空间，未来工作可以扩展至以</a:t>
            </a:r>
            <a:r>
              <a:rPr lang="zh-CN" altLang="en-US" sz="1600" b="1" dirty="0">
                <a:solidFill>
                  <a:srgbClr val="FF0000"/>
                </a:solidFill>
                <a:latin typeface="微软雅黑" panose="020B0503020204020204" pitchFamily="34" charset="-122"/>
                <a:ea typeface="微软雅黑" panose="020B0503020204020204" pitchFamily="34" charset="-122"/>
              </a:rPr>
              <a:t>多张全景图</a:t>
            </a:r>
            <a:r>
              <a:rPr lang="zh-CN" altLang="en-US" sz="1600" dirty="0">
                <a:latin typeface="微软雅黑" panose="020B0503020204020204" pitchFamily="34" charset="-122"/>
                <a:ea typeface="微软雅黑" panose="020B0503020204020204" pitchFamily="34" charset="-122"/>
              </a:rPr>
              <a:t>作为输入，重建</a:t>
            </a:r>
            <a:r>
              <a:rPr lang="zh-CN" altLang="en-US" sz="1600" b="1" dirty="0">
                <a:solidFill>
                  <a:srgbClr val="FF0000"/>
                </a:solidFill>
                <a:latin typeface="微软雅黑" panose="020B0503020204020204" pitchFamily="34" charset="-122"/>
                <a:ea typeface="微软雅黑" panose="020B0503020204020204" pitchFamily="34" charset="-122"/>
              </a:rPr>
              <a:t>套间、楼层</a:t>
            </a:r>
            <a:r>
              <a:rPr lang="zh-CN" altLang="en-US" sz="1600" dirty="0">
                <a:latin typeface="微软雅黑" panose="020B0503020204020204" pitchFamily="34" charset="-122"/>
                <a:ea typeface="微软雅黑" panose="020B0503020204020204" pitchFamily="34" charset="-122"/>
              </a:rPr>
              <a:t>等更大规模的场景点云。</a:t>
            </a:r>
          </a:p>
        </p:txBody>
      </p:sp>
      <p:sp>
        <p:nvSpPr>
          <p:cNvPr id="54" name="矩形 53"/>
          <p:cNvSpPr/>
          <p:nvPr/>
        </p:nvSpPr>
        <p:spPr>
          <a:xfrm>
            <a:off x="5568021" y="5206061"/>
            <a:ext cx="5296289" cy="1198880"/>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可以将场景补全任务与</a:t>
            </a:r>
            <a:r>
              <a:rPr lang="zh-CN" altLang="en-US" sz="1600" b="1" dirty="0">
                <a:solidFill>
                  <a:srgbClr val="FF0000"/>
                </a:solidFill>
                <a:latin typeface="微软雅黑" panose="020B0503020204020204" pitchFamily="34" charset="-122"/>
                <a:ea typeface="微软雅黑" panose="020B0503020204020204" pitchFamily="34" charset="-122"/>
              </a:rPr>
              <a:t>机器人</a:t>
            </a:r>
            <a:r>
              <a:rPr lang="zh-CN" altLang="en-US" sz="1600" dirty="0">
                <a:latin typeface="微软雅黑" panose="020B0503020204020204" pitchFamily="34" charset="-122"/>
                <a:ea typeface="微软雅黑" panose="020B0503020204020204" pitchFamily="34" charset="-122"/>
              </a:rPr>
              <a:t>结合，实现自动化信息采集，</a:t>
            </a:r>
            <a:r>
              <a:rPr lang="zh-CN" altLang="en-US" sz="1600" b="1" dirty="0">
                <a:solidFill>
                  <a:srgbClr val="FF0000"/>
                </a:solidFill>
                <a:latin typeface="微软雅黑" panose="020B0503020204020204" pitchFamily="34" charset="-122"/>
                <a:ea typeface="微软雅黑" panose="020B0503020204020204" pitchFamily="34" charset="-122"/>
              </a:rPr>
              <a:t>更灵活</a:t>
            </a:r>
            <a:r>
              <a:rPr lang="zh-CN" altLang="en-US" sz="1600" dirty="0">
                <a:latin typeface="微软雅黑" panose="020B0503020204020204" pitchFamily="34" charset="-122"/>
                <a:ea typeface="微软雅黑" panose="020B0503020204020204" pitchFamily="34" charset="-122"/>
              </a:rPr>
              <a:t>地实现完整且精细化的</a:t>
            </a:r>
            <a:r>
              <a:rPr lang="zh-CN" altLang="en-US" sz="1600" dirty="0">
                <a:latin typeface="微软雅黑" panose="020B0503020204020204" pitchFamily="34" charset="-122"/>
                <a:ea typeface="微软雅黑" panose="020B0503020204020204" pitchFamily="34" charset="-122"/>
                <a:sym typeface="+mn-ea"/>
              </a:rPr>
              <a:t>场景</a:t>
            </a:r>
            <a:r>
              <a:rPr lang="zh-CN" altLang="en-US" sz="1600" dirty="0">
                <a:latin typeface="微软雅黑" panose="020B0503020204020204" pitchFamily="34" charset="-122"/>
                <a:ea typeface="微软雅黑" panose="020B0503020204020204" pitchFamily="34" charset="-122"/>
              </a:rPr>
              <a:t>建模，有助于后续诸如</a:t>
            </a:r>
            <a:r>
              <a:rPr lang="zh-CN" altLang="en-US" sz="1600" b="1" dirty="0">
                <a:solidFill>
                  <a:srgbClr val="FF0000"/>
                </a:solidFill>
                <a:latin typeface="微软雅黑" panose="020B0503020204020204" pitchFamily="34" charset="-122"/>
                <a:ea typeface="微软雅黑" panose="020B0503020204020204" pitchFamily="34" charset="-122"/>
              </a:rPr>
              <a:t>场景理解</a:t>
            </a:r>
            <a:r>
              <a:rPr lang="zh-CN" altLang="en-US" sz="1600" dirty="0">
                <a:latin typeface="微软雅黑" panose="020B0503020204020204" pitchFamily="34" charset="-122"/>
                <a:ea typeface="微软雅黑" panose="020B0503020204020204" pitchFamily="34" charset="-122"/>
              </a:rPr>
              <a:t>等任务。</a:t>
            </a:r>
          </a:p>
        </p:txBody>
      </p:sp>
      <p:sp>
        <p:nvSpPr>
          <p:cNvPr id="2" name="TextBox 6"/>
          <p:cNvSpPr txBox="1"/>
          <p:nvPr/>
        </p:nvSpPr>
        <p:spPr>
          <a:xfrm>
            <a:off x="604797" y="1111247"/>
            <a:ext cx="2041910" cy="402590"/>
          </a:xfrm>
          <a:prstGeom prst="rect">
            <a:avLst/>
          </a:prstGeom>
          <a:noFill/>
        </p:spPr>
        <p:txBody>
          <a:bodyPr wrap="square" lIns="0" tIns="48000" rIns="0" bIns="48000" rtlCol="0">
            <a:spAutoFit/>
          </a:bodyPr>
          <a:lstStyle/>
          <a:p>
            <a:pPr algn="ct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5.2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未来发展方向</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708525" y="-2272030"/>
            <a:ext cx="2775585" cy="121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434849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480711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1" y="3311971"/>
            <a:ext cx="5537198" cy="707886"/>
          </a:xfrm>
          <a:prstGeom prst="rect">
            <a:avLst/>
          </a:prstGeom>
          <a:noFill/>
          <a:ln>
            <a:noFill/>
          </a:ln>
        </p:spPr>
        <p:txBody>
          <a:bodyPr wrap="square" rtlCol="0">
            <a:spAutoFit/>
          </a:bodyPr>
          <a:lstStyle/>
          <a:p>
            <a:pPr algn="ctr"/>
            <a:r>
              <a:rPr lang="zh-CN" altLang="en-US" sz="4000" b="1" spc="600" dirty="0">
                <a:solidFill>
                  <a:schemeClr val="bg1"/>
                </a:solidFill>
                <a:latin typeface="微软雅黑" panose="020B0503020204020204" pitchFamily="34" charset="-122"/>
                <a:ea typeface="微软雅黑" panose="020B0503020204020204" pitchFamily="34" charset="-122"/>
              </a:rPr>
              <a:t>绪论背景</a:t>
            </a:r>
          </a:p>
        </p:txBody>
      </p:sp>
      <p:grpSp>
        <p:nvGrpSpPr>
          <p:cNvPr id="2" name="组合 1"/>
          <p:cNvGrpSpPr/>
          <p:nvPr/>
        </p:nvGrpSpPr>
        <p:grpSpPr>
          <a:xfrm>
            <a:off x="3694619" y="606666"/>
            <a:ext cx="5349381" cy="1329233"/>
            <a:chOff x="4198174" y="1068946"/>
            <a:chExt cx="5349381" cy="1329233"/>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74" y="1068946"/>
              <a:ext cx="1151210" cy="1151210"/>
            </a:xfrm>
            <a:prstGeom prst="ellipse">
              <a:avLst/>
            </a:prstGeom>
            <a:ln>
              <a:noFill/>
            </a:ln>
            <a:effectLst>
              <a:softEdge rad="50800"/>
            </a:effectLst>
          </p:spPr>
        </p:pic>
        <p:sp>
          <p:nvSpPr>
            <p:cNvPr id="12" name="副标题 6"/>
            <p:cNvSpPr txBox="1"/>
            <p:nvPr/>
          </p:nvSpPr>
          <p:spPr>
            <a:xfrm>
              <a:off x="5424792" y="1075506"/>
              <a:ext cx="4122763" cy="132267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zh-CN" altLang="en-US" sz="3600" dirty="0">
                  <a:solidFill>
                    <a:srgbClr val="0070C0"/>
                  </a:solidFill>
                  <a:latin typeface="华文行楷" panose="02010800040101010101" pitchFamily="2" charset="-122"/>
                  <a:ea typeface="华文行楷" panose="02010800040101010101" pitchFamily="2" charset="-122"/>
                </a:rPr>
                <a:t>大连理工大学</a:t>
              </a:r>
              <a:endParaRPr lang="en-US" altLang="zh-CN" sz="3600" dirty="0">
                <a:solidFill>
                  <a:srgbClr val="0070C0"/>
                </a:solidFill>
                <a:latin typeface="华文行楷" panose="02010800040101010101" pitchFamily="2" charset="-122"/>
                <a:ea typeface="华文行楷" panose="02010800040101010101" pitchFamily="2" charset="-122"/>
              </a:endParaRPr>
            </a:p>
            <a:p>
              <a:pPr algn="l"/>
              <a:r>
                <a:rPr lang="en-US" altLang="zh-CN" sz="2000" dirty="0">
                  <a:solidFill>
                    <a:srgbClr val="0070C0"/>
                  </a:solidFill>
                  <a:latin typeface="Cambria Math" panose="02040503050406030204" pitchFamily="18" charset="0"/>
                  <a:ea typeface="Cambria Math" panose="02040503050406030204" pitchFamily="18" charset="0"/>
                </a:rPr>
                <a:t>Dalian University of Technology</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绪论背景</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总结展望</a:t>
            </a:r>
          </a:p>
        </p:txBody>
      </p:sp>
      <p:cxnSp>
        <p:nvCxnSpPr>
          <p:cNvPr id="34" name="直接连接符 33"/>
          <p:cNvCxnSpPr/>
          <p:nvPr/>
        </p:nvCxnSpPr>
        <p:spPr>
          <a:xfrm>
            <a:off x="80548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402590"/>
          </a:xfrm>
          <a:prstGeom prst="rect">
            <a:avLst/>
          </a:prstGeom>
          <a:noFill/>
        </p:spPr>
        <p:txBody>
          <a:bodyPr wrap="square" lIns="0" tIns="48000" rIns="0" bIns="48000" rtlCol="0">
            <a:spAutoFit/>
          </a:bodyPr>
          <a:lstStyle/>
          <a:p>
            <a:pPr algn="ct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5.3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研究成果</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3"/>
          <p:cNvSpPr/>
          <p:nvPr/>
        </p:nvSpPr>
        <p:spPr>
          <a:xfrm>
            <a:off x="1605915" y="2830830"/>
            <a:ext cx="2191385" cy="608330"/>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矩形 3"/>
          <p:cNvSpPr/>
          <p:nvPr/>
        </p:nvSpPr>
        <p:spPr>
          <a:xfrm>
            <a:off x="1643380" y="1849755"/>
            <a:ext cx="2153285" cy="584835"/>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1" name="组合 30"/>
          <p:cNvGrpSpPr/>
          <p:nvPr/>
        </p:nvGrpSpPr>
        <p:grpSpPr>
          <a:xfrm>
            <a:off x="1051115" y="1807747"/>
            <a:ext cx="672074" cy="672075"/>
            <a:chOff x="2769119" y="1848492"/>
            <a:chExt cx="504056" cy="504056"/>
          </a:xfrm>
        </p:grpSpPr>
        <p:sp>
          <p:nvSpPr>
            <p:cNvPr id="32" name="椭圆 31"/>
            <p:cNvSpPr/>
            <p:nvPr/>
          </p:nvSpPr>
          <p:spPr>
            <a:xfrm>
              <a:off x="2769119" y="1848492"/>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01</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054212" y="2812347"/>
            <a:ext cx="672074" cy="672075"/>
            <a:chOff x="2471142" y="2586760"/>
            <a:chExt cx="504056" cy="504056"/>
          </a:xfrm>
        </p:grpSpPr>
        <p:sp>
          <p:nvSpPr>
            <p:cNvPr id="39" name="椭圆 38"/>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02</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2010410" y="1976120"/>
            <a:ext cx="1558290" cy="36893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rPr>
              <a:t>成果</a:t>
            </a:r>
            <a:r>
              <a:rPr lang="en-US" altLang="zh-CN" sz="2400" dirty="0">
                <a:solidFill>
                  <a:schemeClr val="bg1"/>
                </a:solidFill>
              </a:rPr>
              <a:t>1</a:t>
            </a:r>
          </a:p>
        </p:txBody>
      </p:sp>
      <p:sp>
        <p:nvSpPr>
          <p:cNvPr id="45" name="TextBox 83"/>
          <p:cNvSpPr txBox="1"/>
          <p:nvPr/>
        </p:nvSpPr>
        <p:spPr>
          <a:xfrm>
            <a:off x="2014220" y="2980690"/>
            <a:ext cx="1558290" cy="36893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rPr>
              <a:t>成果</a:t>
            </a:r>
            <a:r>
              <a:rPr lang="en-US" altLang="zh-CN" sz="2400" dirty="0">
                <a:solidFill>
                  <a:schemeClr val="bg1"/>
                </a:solidFill>
              </a:rPr>
              <a:t>2</a:t>
            </a:r>
          </a:p>
        </p:txBody>
      </p:sp>
      <p:sp>
        <p:nvSpPr>
          <p:cNvPr id="4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grpSp>
        <p:nvGrpSpPr>
          <p:cNvPr id="48" name="组合 47"/>
          <p:cNvGrpSpPr/>
          <p:nvPr/>
        </p:nvGrpSpPr>
        <p:grpSpPr>
          <a:xfrm>
            <a:off x="374236" y="119271"/>
            <a:ext cx="2853562" cy="685608"/>
            <a:chOff x="1358264" y="5538038"/>
            <a:chExt cx="2796292" cy="685608"/>
          </a:xfrm>
        </p:grpSpPr>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50"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51"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sp>
        <p:nvSpPr>
          <p:cNvPr id="52" name="矩形 51"/>
          <p:cNvSpPr/>
          <p:nvPr/>
        </p:nvSpPr>
        <p:spPr>
          <a:xfrm>
            <a:off x="4169410" y="4591685"/>
            <a:ext cx="6957695" cy="922020"/>
          </a:xfrm>
          <a:prstGeom prst="rect">
            <a:avLst/>
          </a:prstGeom>
        </p:spPr>
        <p:txBody>
          <a:bodyPr wrap="square">
            <a:spAutoFit/>
          </a:bodyPr>
          <a:lstStyle/>
          <a:p>
            <a:pPr algn="just">
              <a:lnSpc>
                <a:spcPct val="150000"/>
              </a:lnSpc>
            </a:pPr>
            <a:r>
              <a:rPr lang="zh-CN" altLang="en-US" sz="1200" b="1" dirty="0">
                <a:solidFill>
                  <a:srgbClr val="FF0000"/>
                </a:solidFill>
                <a:latin typeface="微软雅黑" panose="020B0503020204020204" pitchFamily="34" charset="-122"/>
                <a:ea typeface="微软雅黑" panose="020B0503020204020204" pitchFamily="34" charset="-122"/>
              </a:rPr>
              <a:t>论文</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基于多任务模型的深度预测算法研究</a:t>
            </a:r>
            <a:r>
              <a:rPr lang="zh-CN" altLang="en-US" sz="1200" dirty="0">
                <a:latin typeface="微软雅黑" panose="020B0503020204020204" pitchFamily="34" charset="-122"/>
                <a:ea typeface="微软雅黑" panose="020B0503020204020204" pitchFamily="34" charset="-122"/>
              </a:rPr>
              <a:t>”</a:t>
            </a:r>
          </a:p>
          <a:p>
            <a:pPr algn="just">
              <a:lnSpc>
                <a:spcPct val="150000"/>
              </a:lnSpc>
            </a:pPr>
            <a:r>
              <a:rPr lang="zh-CN" altLang="en-US" sz="1200" dirty="0">
                <a:latin typeface="微软雅黑" panose="020B0503020204020204" pitchFamily="34" charset="-122"/>
                <a:ea typeface="微软雅黑" panose="020B0503020204020204" pitchFamily="34" charset="-122"/>
              </a:rPr>
              <a:t>姚翰，殷雪峰，</a:t>
            </a:r>
            <a:r>
              <a:rPr lang="zh-CN" altLang="en-US" sz="1200" b="1" dirty="0">
                <a:latin typeface="微软雅黑" panose="020B0503020204020204" pitchFamily="34" charset="-122"/>
                <a:ea typeface="微软雅黑" panose="020B0503020204020204" pitchFamily="34" charset="-122"/>
              </a:rPr>
              <a:t>李童</a:t>
            </a:r>
            <a:r>
              <a:rPr lang="zh-CN" altLang="en-US" sz="1200" dirty="0">
                <a:latin typeface="微软雅黑" panose="020B0503020204020204" pitchFamily="34" charset="-122"/>
                <a:ea typeface="微软雅黑" panose="020B0503020204020204" pitchFamily="34" charset="-122"/>
              </a:rPr>
              <a:t>，张肇轩，杨鑫，尹宝才.</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sym typeface="+mn-ea"/>
              </a:rPr>
              <a:t>第三作者</a:t>
            </a:r>
            <a:r>
              <a:rPr lang="zh-CN" altLang="en-US" sz="1200" dirty="0">
                <a:latin typeface="微软雅黑" panose="020B0503020204020204" pitchFamily="34" charset="-122"/>
                <a:ea typeface="微软雅黑" panose="020B0503020204020204" pitchFamily="34" charset="-122"/>
              </a:rPr>
              <a:t>）</a:t>
            </a:r>
          </a:p>
          <a:p>
            <a:pPr algn="just">
              <a:lnSpc>
                <a:spcPct val="150000"/>
              </a:lnSpc>
            </a:pPr>
            <a:r>
              <a:rPr lang="zh-CN" altLang="en-US" sz="1200" dirty="0">
                <a:latin typeface="微软雅黑" panose="020B0503020204020204" pitchFamily="34" charset="-122"/>
                <a:ea typeface="微软雅黑" panose="020B0503020204020204" pitchFamily="34" charset="-122"/>
              </a:rPr>
              <a:t>收录于</a:t>
            </a:r>
            <a:r>
              <a:rPr sz="1200" b="1" dirty="0">
                <a:solidFill>
                  <a:schemeClr val="accent6"/>
                </a:solidFill>
                <a:latin typeface="微软雅黑" panose="020B0503020204020204" pitchFamily="34" charset="-122"/>
                <a:ea typeface="微软雅黑" panose="020B0503020204020204" pitchFamily="34" charset="-122"/>
              </a:rPr>
              <a:t>CCF推荐中文期刊</a:t>
            </a:r>
            <a:r>
              <a:rPr lang="zh-CN" altLang="en-US" sz="1200" b="1" dirty="0">
                <a:solidFill>
                  <a:schemeClr val="accent6"/>
                </a:solidFill>
                <a:latin typeface="微软雅黑" panose="020B0503020204020204" pitchFamily="34" charset="-122"/>
                <a:ea typeface="微软雅黑" panose="020B0503020204020204" pitchFamily="34" charset="-122"/>
              </a:rPr>
              <a:t>“图学学报”</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2021</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月，第</a:t>
            </a:r>
            <a:r>
              <a:rPr lang="en-US" altLang="zh-CN" sz="1200" dirty="0">
                <a:latin typeface="微软雅黑" panose="020B0503020204020204" pitchFamily="34" charset="-122"/>
                <a:ea typeface="微软雅黑" panose="020B0503020204020204" pitchFamily="34" charset="-122"/>
              </a:rPr>
              <a:t>42</a:t>
            </a:r>
            <a:r>
              <a:rPr lang="zh-CN" altLang="en-US" sz="1200" dirty="0">
                <a:latin typeface="微软雅黑" panose="020B0503020204020204" pitchFamily="34" charset="-122"/>
                <a:ea typeface="微软雅黑" panose="020B0503020204020204" pitchFamily="34" charset="-122"/>
              </a:rPr>
              <a:t>卷第</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期</a:t>
            </a:r>
            <a:endParaRPr lang="zh-CN" altLang="en-US" sz="1200" b="1" dirty="0">
              <a:latin typeface="微软雅黑" panose="020B0503020204020204" pitchFamily="34" charset="-122"/>
              <a:ea typeface="微软雅黑" panose="020B0503020204020204" pitchFamily="34" charset="-122"/>
            </a:endParaRPr>
          </a:p>
        </p:txBody>
      </p:sp>
      <p:sp>
        <p:nvSpPr>
          <p:cNvPr id="54" name="矩形 53"/>
          <p:cNvSpPr/>
          <p:nvPr/>
        </p:nvSpPr>
        <p:spPr>
          <a:xfrm>
            <a:off x="4163060" y="1664970"/>
            <a:ext cx="6965950" cy="922020"/>
          </a:xfrm>
          <a:prstGeom prst="rect">
            <a:avLst/>
          </a:prstGeom>
        </p:spPr>
        <p:txBody>
          <a:bodyPr wrap="square">
            <a:spAutoFit/>
          </a:bodyPr>
          <a:lstStyle/>
          <a:p>
            <a:pPr algn="just">
              <a:lnSpc>
                <a:spcPct val="150000"/>
              </a:lnSpc>
            </a:pPr>
            <a:r>
              <a:rPr lang="zh-CN" altLang="en-US" sz="1200" b="1" dirty="0">
                <a:solidFill>
                  <a:srgbClr val="FF0000"/>
                </a:solidFill>
                <a:latin typeface="微软雅黑" panose="020B0503020204020204" pitchFamily="34" charset="-122"/>
                <a:ea typeface="微软雅黑" panose="020B0503020204020204" pitchFamily="34" charset="-122"/>
              </a:rPr>
              <a:t>国内专利</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一种基于全景图的自监督学习场景点云补全的数据集生成方法</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pPr algn="just">
              <a:lnSpc>
                <a:spcPct val="150000"/>
              </a:lnSpc>
            </a:pPr>
            <a:r>
              <a:rPr lang="zh-CN" altLang="en-US" sz="1200" b="1" dirty="0">
                <a:latin typeface="微软雅黑" panose="020B0503020204020204" pitchFamily="34" charset="-122"/>
                <a:ea typeface="微软雅黑" panose="020B0503020204020204" pitchFamily="34" charset="-122"/>
              </a:rPr>
              <a:t>李童</a:t>
            </a:r>
            <a:r>
              <a:rPr lang="zh-CN" altLang="en-US" sz="1200" dirty="0">
                <a:latin typeface="微软雅黑" panose="020B0503020204020204" pitchFamily="34" charset="-122"/>
                <a:ea typeface="微软雅黑" panose="020B0503020204020204" pitchFamily="34" charset="-122"/>
              </a:rPr>
              <a:t>，杨鑫，尹宝才，张肇轩，杜振军</a:t>
            </a:r>
            <a:r>
              <a:rPr lang="en-US" altLang="zh-CN" sz="1200" dirty="0">
                <a:latin typeface="微软雅黑" panose="020B0503020204020204" pitchFamily="34" charset="-122"/>
                <a:ea typeface="微软雅黑" panose="020B0503020204020204" pitchFamily="34" charset="-122"/>
                <a:sym typeface="+mn-ea"/>
              </a:rPr>
              <a:t>. </a:t>
            </a:r>
            <a:r>
              <a:rPr lang="zh-CN" altLang="en-US"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sym typeface="+mn-ea"/>
              </a:rPr>
              <a:t>第一作者</a:t>
            </a:r>
            <a:r>
              <a:rPr lang="zh-CN" altLang="en-US" sz="1200" b="1" dirty="0">
                <a:latin typeface="微软雅黑" panose="020B0503020204020204" pitchFamily="34" charset="-122"/>
                <a:ea typeface="微软雅黑" panose="020B0503020204020204" pitchFamily="34" charset="-122"/>
              </a:rPr>
              <a:t>）</a:t>
            </a:r>
          </a:p>
          <a:p>
            <a:pPr algn="just">
              <a:lnSpc>
                <a:spcPct val="150000"/>
              </a:lnSpc>
            </a:pPr>
            <a:r>
              <a:rPr lang="zh-CN" altLang="en-US" sz="1200" dirty="0">
                <a:latin typeface="微软雅黑" panose="020B0503020204020204" pitchFamily="34" charset="-122"/>
                <a:ea typeface="微软雅黑" panose="020B0503020204020204" pitchFamily="34" charset="-122"/>
              </a:rPr>
              <a:t>专利公开号</a:t>
            </a:r>
            <a:r>
              <a:rPr lang="en-US" altLang="zh-CN" sz="1200" dirty="0">
                <a:latin typeface="微软雅黑" panose="020B0503020204020204" pitchFamily="34" charset="-122"/>
                <a:ea typeface="微软雅黑" panose="020B0503020204020204" pitchFamily="34" charset="-122"/>
              </a:rPr>
              <a:t>CN113808261A</a:t>
            </a:r>
            <a:r>
              <a:rPr lang="zh-CN" altLang="en-US" sz="1200" dirty="0">
                <a:latin typeface="微软雅黑" panose="020B0503020204020204" pitchFamily="34" charset="-122"/>
                <a:ea typeface="微软雅黑" panose="020B0503020204020204" pitchFamily="34" charset="-122"/>
              </a:rPr>
              <a:t>，公开日期 </a:t>
            </a:r>
            <a:r>
              <a:rPr lang="en-US" altLang="zh-CN" sz="1200" dirty="0">
                <a:latin typeface="微软雅黑" panose="020B0503020204020204" pitchFamily="34" charset="-122"/>
                <a:ea typeface="微软雅黑" panose="020B0503020204020204" pitchFamily="34" charset="-122"/>
              </a:rPr>
              <a:t>2021</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月</a:t>
            </a:r>
            <a:r>
              <a:rPr lang="en-US" altLang="zh-CN" sz="1200" dirty="0">
                <a:latin typeface="微软雅黑" panose="020B0503020204020204" pitchFamily="34" charset="-122"/>
                <a:ea typeface="微软雅黑" panose="020B0503020204020204" pitchFamily="34" charset="-122"/>
              </a:rPr>
              <a:t>17</a:t>
            </a:r>
            <a:r>
              <a:rPr lang="zh-CN" altLang="en-US" sz="1200" dirty="0">
                <a:latin typeface="微软雅黑" panose="020B0503020204020204" pitchFamily="34" charset="-122"/>
                <a:ea typeface="微软雅黑" panose="020B0503020204020204" pitchFamily="34" charset="-122"/>
              </a:rPr>
              <a:t>日</a:t>
            </a:r>
          </a:p>
        </p:txBody>
      </p:sp>
      <p:sp>
        <p:nvSpPr>
          <p:cNvPr id="2" name="矩形 3"/>
          <p:cNvSpPr/>
          <p:nvPr/>
        </p:nvSpPr>
        <p:spPr>
          <a:xfrm>
            <a:off x="1614170" y="3757930"/>
            <a:ext cx="2179320" cy="604520"/>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 name="组合 2"/>
          <p:cNvGrpSpPr/>
          <p:nvPr/>
        </p:nvGrpSpPr>
        <p:grpSpPr>
          <a:xfrm>
            <a:off x="1054212" y="3736907"/>
            <a:ext cx="672074" cy="672075"/>
            <a:chOff x="2471142" y="2586760"/>
            <a:chExt cx="504056" cy="504056"/>
          </a:xfrm>
        </p:grpSpPr>
        <p:sp>
          <p:nvSpPr>
            <p:cNvPr id="4" name="椭圆 3"/>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 name="TextBox 69"/>
            <p:cNvSpPr txBox="1"/>
            <p:nvPr/>
          </p:nvSpPr>
          <p:spPr>
            <a:xfrm>
              <a:off x="2510612" y="2669511"/>
              <a:ext cx="388620" cy="315277"/>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03</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6" name="TextBox 83"/>
          <p:cNvSpPr txBox="1"/>
          <p:nvPr/>
        </p:nvSpPr>
        <p:spPr>
          <a:xfrm>
            <a:off x="2014220" y="3905250"/>
            <a:ext cx="1558290" cy="36893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rPr>
              <a:t>成果</a:t>
            </a:r>
            <a:r>
              <a:rPr lang="en-US" altLang="zh-CN" sz="2400" dirty="0">
                <a:solidFill>
                  <a:schemeClr val="bg1"/>
                </a:solidFill>
              </a:rPr>
              <a:t>3</a:t>
            </a:r>
          </a:p>
        </p:txBody>
      </p:sp>
      <p:sp>
        <p:nvSpPr>
          <p:cNvPr id="7" name="矩形 6"/>
          <p:cNvSpPr/>
          <p:nvPr/>
        </p:nvSpPr>
        <p:spPr>
          <a:xfrm>
            <a:off x="4148455" y="2649220"/>
            <a:ext cx="6979285" cy="922020"/>
          </a:xfrm>
          <a:prstGeom prst="rect">
            <a:avLst/>
          </a:prstGeom>
        </p:spPr>
        <p:txBody>
          <a:bodyPr wrap="square">
            <a:spAutoFit/>
          </a:bodyPr>
          <a:lstStyle/>
          <a:p>
            <a:pPr algn="just">
              <a:lnSpc>
                <a:spcPct val="150000"/>
              </a:lnSpc>
            </a:pPr>
            <a:r>
              <a:rPr lang="zh-CN" altLang="en-US" sz="1200" b="1" dirty="0">
                <a:solidFill>
                  <a:srgbClr val="FF0000"/>
                </a:solidFill>
                <a:latin typeface="微软雅黑" panose="020B0503020204020204" pitchFamily="34" charset="-122"/>
                <a:ea typeface="微软雅黑" panose="020B0503020204020204" pitchFamily="34" charset="-122"/>
              </a:rPr>
              <a:t>国内专利</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一种单张深度图点云场景语义补全的方法</a:t>
            </a:r>
            <a:r>
              <a:rPr lang="en-US" altLang="zh-CN" sz="1200" dirty="0">
                <a:latin typeface="微软雅黑" panose="020B0503020204020204" pitchFamily="34" charset="-122"/>
                <a:ea typeface="微软雅黑" panose="020B0503020204020204" pitchFamily="34" charset="-122"/>
              </a:rPr>
              <a:t>》</a:t>
            </a:r>
          </a:p>
          <a:p>
            <a:pPr algn="just">
              <a:lnSpc>
                <a:spcPct val="150000"/>
              </a:lnSpc>
            </a:pPr>
            <a:r>
              <a:rPr lang="en-US" altLang="zh-CN" sz="1200" dirty="0">
                <a:latin typeface="微软雅黑" panose="020B0503020204020204" pitchFamily="34" charset="-122"/>
                <a:ea typeface="微软雅黑" panose="020B0503020204020204" pitchFamily="34" charset="-122"/>
              </a:rPr>
              <a:t>杨鑫，</a:t>
            </a:r>
            <a:r>
              <a:rPr lang="en-US" altLang="zh-CN" sz="1200" b="1" dirty="0">
                <a:latin typeface="微软雅黑" panose="020B0503020204020204" pitchFamily="34" charset="-122"/>
                <a:ea typeface="微软雅黑" panose="020B0503020204020204" pitchFamily="34" charset="-122"/>
              </a:rPr>
              <a:t>李童</a:t>
            </a:r>
            <a:r>
              <a:rPr lang="en-US" altLang="zh-CN" sz="1200" dirty="0">
                <a:latin typeface="微软雅黑" panose="020B0503020204020204" pitchFamily="34" charset="-122"/>
                <a:ea typeface="微软雅黑" panose="020B0503020204020204" pitchFamily="34" charset="-122"/>
              </a:rPr>
              <a:t>，张肇轩，尹宝才，朴星霖. </a:t>
            </a:r>
            <a:r>
              <a:rPr lang="zh-CN" altLang="en-US" sz="1200" b="1" dirty="0">
                <a:latin typeface="微软雅黑" panose="020B0503020204020204" pitchFamily="34" charset="-122"/>
                <a:ea typeface="微软雅黑" panose="020B0503020204020204" pitchFamily="34" charset="-122"/>
                <a:sym typeface="+mn-ea"/>
              </a:rPr>
              <a:t>（第二作者，老师一作）</a:t>
            </a:r>
            <a:endParaRPr lang="en-US" altLang="zh-CN" sz="1200" dirty="0">
              <a:latin typeface="微软雅黑" panose="020B0503020204020204" pitchFamily="34" charset="-122"/>
              <a:ea typeface="微软雅黑" panose="020B0503020204020204" pitchFamily="34" charset="-122"/>
            </a:endParaRPr>
          </a:p>
          <a:p>
            <a:pPr algn="just">
              <a:lnSpc>
                <a:spcPct val="150000"/>
              </a:lnSpc>
            </a:pPr>
            <a:r>
              <a:rPr lang="zh-CN" altLang="en-US" sz="1200" dirty="0">
                <a:latin typeface="微软雅黑" panose="020B0503020204020204" pitchFamily="34" charset="-122"/>
                <a:ea typeface="微软雅黑" panose="020B0503020204020204" pitchFamily="34" charset="-122"/>
              </a:rPr>
              <a:t>专利公开号</a:t>
            </a:r>
            <a:r>
              <a:rPr lang="en-US" altLang="zh-CN" sz="1200" dirty="0">
                <a:latin typeface="微软雅黑" panose="020B0503020204020204" pitchFamily="34" charset="-122"/>
                <a:ea typeface="微软雅黑" panose="020B0503020204020204" pitchFamily="34" charset="-122"/>
              </a:rPr>
              <a:t>CN112037138A</a:t>
            </a:r>
            <a:r>
              <a:rPr lang="zh-CN" altLang="en-US" sz="1200" dirty="0">
                <a:latin typeface="微软雅黑" panose="020B0503020204020204" pitchFamily="34" charset="-122"/>
                <a:ea typeface="微软雅黑" panose="020B0503020204020204" pitchFamily="34" charset="-122"/>
              </a:rPr>
              <a:t>，公开日期 </a:t>
            </a:r>
            <a:r>
              <a:rPr lang="en-US" altLang="zh-CN" sz="1200" dirty="0">
                <a:latin typeface="微软雅黑" panose="020B0503020204020204" pitchFamily="34" charset="-122"/>
                <a:ea typeface="微软雅黑" panose="020B0503020204020204" pitchFamily="34" charset="-122"/>
              </a:rPr>
              <a:t>2020</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月</a:t>
            </a:r>
            <a:r>
              <a:rPr lang="en-US" altLang="zh-CN" sz="1200" dirty="0">
                <a:latin typeface="微软雅黑" panose="020B0503020204020204" pitchFamily="34" charset="-122"/>
                <a:ea typeface="微软雅黑" panose="020B0503020204020204" pitchFamily="34" charset="-122"/>
              </a:rPr>
              <a:t>04</a:t>
            </a:r>
            <a:r>
              <a:rPr lang="zh-CN" altLang="en-US" sz="1200" dirty="0">
                <a:latin typeface="微软雅黑" panose="020B0503020204020204" pitchFamily="34" charset="-122"/>
                <a:ea typeface="微软雅黑" panose="020B0503020204020204" pitchFamily="34" charset="-122"/>
              </a:rPr>
              <a:t>日</a:t>
            </a:r>
          </a:p>
        </p:txBody>
      </p:sp>
      <p:sp>
        <p:nvSpPr>
          <p:cNvPr id="8" name="矩形 3"/>
          <p:cNvSpPr/>
          <p:nvPr/>
        </p:nvSpPr>
        <p:spPr>
          <a:xfrm>
            <a:off x="1612900" y="4781550"/>
            <a:ext cx="2181225" cy="605155"/>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9" name="组合 8"/>
          <p:cNvGrpSpPr/>
          <p:nvPr/>
        </p:nvGrpSpPr>
        <p:grpSpPr>
          <a:xfrm>
            <a:off x="1054212" y="4735762"/>
            <a:ext cx="672074" cy="672075"/>
            <a:chOff x="2471142" y="2586760"/>
            <a:chExt cx="504056" cy="504056"/>
          </a:xfrm>
        </p:grpSpPr>
        <p:sp>
          <p:nvSpPr>
            <p:cNvPr id="10" name="椭圆 9"/>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1" name="TextBox 69"/>
            <p:cNvSpPr txBox="1"/>
            <p:nvPr/>
          </p:nvSpPr>
          <p:spPr>
            <a:xfrm>
              <a:off x="2510612" y="2669511"/>
              <a:ext cx="388620" cy="315277"/>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04</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12" name="TextBox 83"/>
          <p:cNvSpPr txBox="1"/>
          <p:nvPr/>
        </p:nvSpPr>
        <p:spPr>
          <a:xfrm>
            <a:off x="2014220" y="4928870"/>
            <a:ext cx="1558290" cy="36893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rPr>
              <a:t>成果</a:t>
            </a:r>
            <a:r>
              <a:rPr lang="en-US" altLang="zh-CN" sz="2400" dirty="0">
                <a:solidFill>
                  <a:schemeClr val="bg1"/>
                </a:solidFill>
              </a:rPr>
              <a:t>4</a:t>
            </a:r>
          </a:p>
        </p:txBody>
      </p:sp>
      <p:sp>
        <p:nvSpPr>
          <p:cNvPr id="13" name="矩形 12"/>
          <p:cNvSpPr/>
          <p:nvPr/>
        </p:nvSpPr>
        <p:spPr>
          <a:xfrm>
            <a:off x="4166235" y="3644265"/>
            <a:ext cx="7306945" cy="829945"/>
          </a:xfrm>
          <a:prstGeom prst="rect">
            <a:avLst/>
          </a:prstGeom>
        </p:spPr>
        <p:txBody>
          <a:bodyPr wrap="square">
            <a:spAutoFit/>
          </a:bodyPr>
          <a:lstStyle/>
          <a:p>
            <a:pPr algn="just">
              <a:lnSpc>
                <a:spcPct val="100000"/>
              </a:lnSpc>
            </a:pPr>
            <a:r>
              <a:rPr lang="zh-CN" altLang="en-US" sz="1200" b="1" dirty="0">
                <a:solidFill>
                  <a:srgbClr val="FF0000"/>
                </a:solidFill>
                <a:latin typeface="微软雅黑" panose="020B0503020204020204" pitchFamily="34" charset="-122"/>
                <a:ea typeface="微软雅黑" panose="020B0503020204020204" pitchFamily="34" charset="-122"/>
              </a:rPr>
              <a:t>美国专利</a:t>
            </a:r>
            <a:r>
              <a:rPr lang="en-US" altLang="zh-CN" sz="1200" dirty="0">
                <a:latin typeface="微软雅黑" panose="020B0503020204020204" pitchFamily="34" charset="-122"/>
                <a:ea typeface="微软雅黑" panose="020B0503020204020204" pitchFamily="34" charset="-122"/>
              </a:rPr>
              <a:t>《Dataset Generation Method for Self-Supervised Learning Scene Point Cloud Completion Based on Panoramas》</a:t>
            </a:r>
          </a:p>
          <a:p>
            <a:pPr algn="just">
              <a:lnSpc>
                <a:spcPct val="100000"/>
              </a:lnSpc>
            </a:pPr>
            <a:r>
              <a:rPr lang="en-US" altLang="zh-CN" sz="1200" dirty="0">
                <a:latin typeface="微软雅黑" panose="020B0503020204020204" pitchFamily="34" charset="-122"/>
                <a:ea typeface="微软雅黑" panose="020B0503020204020204" pitchFamily="34" charset="-122"/>
              </a:rPr>
              <a:t>Xin YANG, </a:t>
            </a:r>
            <a:r>
              <a:rPr lang="en-US" altLang="zh-CN" sz="1200" b="1" dirty="0">
                <a:latin typeface="微软雅黑" panose="020B0503020204020204" pitchFamily="34" charset="-122"/>
                <a:ea typeface="微软雅黑" panose="020B0503020204020204" pitchFamily="34" charset="-122"/>
              </a:rPr>
              <a:t>Tong Li</a:t>
            </a:r>
            <a:r>
              <a:rPr lang="en-US" altLang="zh-CN" sz="1200" dirty="0">
                <a:latin typeface="微软雅黑" panose="020B0503020204020204" pitchFamily="34" charset="-122"/>
                <a:ea typeface="微软雅黑" panose="020B0503020204020204" pitchFamily="34" charset="-122"/>
              </a:rPr>
              <a:t>, Baocai YIN, Zhaoxuan ZHANG, Boyan WEI, Zhenjun DU. </a:t>
            </a:r>
            <a:r>
              <a:rPr lang="zh-CN" altLang="en-US" sz="1200" b="1" dirty="0">
                <a:latin typeface="微软雅黑" panose="020B0503020204020204" pitchFamily="34" charset="-122"/>
                <a:ea typeface="微软雅黑" panose="020B0503020204020204" pitchFamily="34" charset="-122"/>
                <a:sym typeface="+mn-ea"/>
              </a:rPr>
              <a:t>（第二作者，老师一作）</a:t>
            </a:r>
            <a:endParaRPr lang="en-US" altLang="zh-CN" sz="1200" dirty="0">
              <a:latin typeface="微软雅黑" panose="020B0503020204020204" pitchFamily="34" charset="-122"/>
              <a:ea typeface="微软雅黑" panose="020B0503020204020204" pitchFamily="34" charset="-122"/>
            </a:endParaRPr>
          </a:p>
          <a:p>
            <a:pPr algn="just">
              <a:lnSpc>
                <a:spcPct val="100000"/>
              </a:lnSpc>
            </a:pPr>
            <a:r>
              <a:rPr lang="zh-CN" altLang="en-US" sz="1200" dirty="0">
                <a:latin typeface="微软雅黑" panose="020B0503020204020204" pitchFamily="34" charset="-122"/>
                <a:ea typeface="微软雅黑" panose="020B0503020204020204" pitchFamily="34" charset="-122"/>
              </a:rPr>
              <a:t>专利申请号</a:t>
            </a:r>
            <a:r>
              <a:rPr lang="en-US" altLang="zh-CN" sz="1200" dirty="0">
                <a:latin typeface="微软雅黑" panose="020B0503020204020204" pitchFamily="34" charset="-122"/>
                <a:ea typeface="微软雅黑" panose="020B0503020204020204" pitchFamily="34" charset="-122"/>
              </a:rPr>
              <a:t>17533878</a:t>
            </a:r>
            <a:r>
              <a:rPr lang="zh-CN" altLang="en-US" sz="1200" dirty="0">
                <a:latin typeface="微软雅黑" panose="020B0503020204020204" pitchFamily="34" charset="-122"/>
                <a:ea typeface="微软雅黑" panose="020B0503020204020204" pitchFamily="34" charset="-122"/>
              </a:rPr>
              <a:t>，受理日期 </a:t>
            </a:r>
            <a:r>
              <a:rPr lang="en-US" altLang="zh-CN" sz="1200" dirty="0">
                <a:latin typeface="微软雅黑" panose="020B0503020204020204" pitchFamily="34" charset="-122"/>
                <a:ea typeface="微软雅黑" panose="020B0503020204020204" pitchFamily="34" charset="-122"/>
              </a:rPr>
              <a:t>2021</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11</a:t>
            </a:r>
            <a:r>
              <a:rPr lang="zh-CN" altLang="en-US" sz="1200" dirty="0">
                <a:latin typeface="微软雅黑" panose="020B0503020204020204" pitchFamily="34" charset="-122"/>
                <a:ea typeface="微软雅黑" panose="020B0503020204020204" pitchFamily="34" charset="-122"/>
              </a:rPr>
              <a:t>月</a:t>
            </a:r>
            <a:r>
              <a:rPr lang="en-US" altLang="zh-CN" sz="1200" dirty="0">
                <a:latin typeface="微软雅黑" panose="020B0503020204020204" pitchFamily="34" charset="-122"/>
                <a:ea typeface="微软雅黑" panose="020B0503020204020204" pitchFamily="34" charset="-122"/>
              </a:rPr>
              <a:t>23</a:t>
            </a:r>
            <a:r>
              <a:rPr lang="zh-CN" altLang="en-US" sz="1200" dirty="0">
                <a:latin typeface="微软雅黑" panose="020B0503020204020204" pitchFamily="34" charset="-122"/>
                <a:ea typeface="微软雅黑" panose="020B0503020204020204" pitchFamily="34" charset="-122"/>
              </a:rPr>
              <a:t>日</a:t>
            </a:r>
          </a:p>
        </p:txBody>
      </p:sp>
      <p:sp>
        <p:nvSpPr>
          <p:cNvPr id="20" name="矩形 3"/>
          <p:cNvSpPr/>
          <p:nvPr/>
        </p:nvSpPr>
        <p:spPr>
          <a:xfrm>
            <a:off x="1605915" y="5778500"/>
            <a:ext cx="2181225" cy="605155"/>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1" name="组合 20"/>
          <p:cNvGrpSpPr/>
          <p:nvPr/>
        </p:nvGrpSpPr>
        <p:grpSpPr>
          <a:xfrm>
            <a:off x="1047227" y="5740967"/>
            <a:ext cx="672074" cy="672075"/>
            <a:chOff x="2471142" y="2586760"/>
            <a:chExt cx="504056" cy="504056"/>
          </a:xfrm>
        </p:grpSpPr>
        <p:sp>
          <p:nvSpPr>
            <p:cNvPr id="23" name="椭圆 22"/>
            <p:cNvSpPr/>
            <p:nvPr/>
          </p:nvSpPr>
          <p:spPr>
            <a:xfrm>
              <a:off x="2471142" y="2586760"/>
              <a:ext cx="504056" cy="50405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 name="TextBox 69"/>
            <p:cNvSpPr txBox="1"/>
            <p:nvPr/>
          </p:nvSpPr>
          <p:spPr>
            <a:xfrm>
              <a:off x="2510612" y="2669511"/>
              <a:ext cx="388620" cy="315277"/>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05</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33" name="TextBox 83"/>
          <p:cNvSpPr txBox="1"/>
          <p:nvPr/>
        </p:nvSpPr>
        <p:spPr>
          <a:xfrm>
            <a:off x="2007235" y="5925820"/>
            <a:ext cx="1558290" cy="36893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400" dirty="0">
                <a:solidFill>
                  <a:schemeClr val="bg1"/>
                </a:solidFill>
              </a:rPr>
              <a:t>成果</a:t>
            </a:r>
            <a:r>
              <a:rPr lang="en-US" altLang="zh-CN" sz="2400" dirty="0">
                <a:solidFill>
                  <a:schemeClr val="bg1"/>
                </a:solidFill>
              </a:rPr>
              <a:t>5</a:t>
            </a:r>
          </a:p>
        </p:txBody>
      </p:sp>
      <p:sp>
        <p:nvSpPr>
          <p:cNvPr id="37" name="矩形 36"/>
          <p:cNvSpPr/>
          <p:nvPr/>
        </p:nvSpPr>
        <p:spPr>
          <a:xfrm>
            <a:off x="4201160" y="5687695"/>
            <a:ext cx="7766685" cy="829945"/>
          </a:xfrm>
          <a:prstGeom prst="rect">
            <a:avLst/>
          </a:prstGeom>
        </p:spPr>
        <p:txBody>
          <a:bodyPr wrap="square">
            <a:spAutoFit/>
          </a:bodyPr>
          <a:lstStyle/>
          <a:p>
            <a:pPr algn="just">
              <a:lnSpc>
                <a:spcPct val="100000"/>
              </a:lnSpc>
            </a:pPr>
            <a:r>
              <a:rPr lang="zh-CN" altLang="en-US" sz="1200" b="1" dirty="0">
                <a:solidFill>
                  <a:srgbClr val="FF0000"/>
                </a:solidFill>
                <a:latin typeface="微软雅黑" panose="020B0503020204020204" pitchFamily="34" charset="-122"/>
                <a:ea typeface="微软雅黑" panose="020B0503020204020204" pitchFamily="34" charset="-122"/>
              </a:rPr>
              <a:t>论文</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Point Cloud Scene Completion with Joint Color and Semantic Estimation from Single RGB-D Image</a:t>
            </a:r>
            <a:r>
              <a:rPr lang="zh-CN" altLang="en-US" sz="1200" dirty="0">
                <a:latin typeface="微软雅黑" panose="020B0503020204020204" pitchFamily="34" charset="-122"/>
                <a:ea typeface="微软雅黑" panose="020B0503020204020204" pitchFamily="34" charset="-122"/>
              </a:rPr>
              <a:t>”</a:t>
            </a:r>
          </a:p>
          <a:p>
            <a:pPr algn="just">
              <a:lnSpc>
                <a:spcPct val="100000"/>
              </a:lnSpc>
            </a:pPr>
            <a:r>
              <a:rPr lang="zh-CN" altLang="en-US" sz="1200" dirty="0">
                <a:latin typeface="微软雅黑" panose="020B0503020204020204" pitchFamily="34" charset="-122"/>
                <a:ea typeface="微软雅黑" panose="020B0503020204020204" pitchFamily="34" charset="-122"/>
              </a:rPr>
              <a:t>Zhaoxuan Zhang, Xiaoguang Han, Bo Dong, </a:t>
            </a:r>
            <a:r>
              <a:rPr lang="zh-CN" altLang="en-US" sz="1200" b="1" dirty="0">
                <a:latin typeface="微软雅黑" panose="020B0503020204020204" pitchFamily="34" charset="-122"/>
                <a:ea typeface="微软雅黑" panose="020B0503020204020204" pitchFamily="34" charset="-122"/>
              </a:rPr>
              <a:t>Tong Li</a:t>
            </a:r>
            <a:r>
              <a:rPr lang="zh-CN" altLang="en-US" sz="1200" dirty="0">
                <a:latin typeface="微软雅黑" panose="020B0503020204020204" pitchFamily="34" charset="-122"/>
                <a:ea typeface="微软雅黑" panose="020B0503020204020204" pitchFamily="34" charset="-122"/>
              </a:rPr>
              <a:t>, Baocai Yin, Xin Yang.</a:t>
            </a:r>
            <a:r>
              <a:rPr lang="en-US" altLang="zh-CN" sz="1200"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sym typeface="+mn-ea"/>
              </a:rPr>
              <a:t>（第四作者，二、三作为老师）</a:t>
            </a:r>
            <a:endParaRPr lang="zh-CN" altLang="en-US" sz="1200" dirty="0">
              <a:latin typeface="微软雅黑" panose="020B0503020204020204" pitchFamily="34" charset="-122"/>
              <a:ea typeface="微软雅黑" panose="020B0503020204020204" pitchFamily="34" charset="-122"/>
            </a:endParaRPr>
          </a:p>
          <a:p>
            <a:pPr algn="just">
              <a:lnSpc>
                <a:spcPct val="100000"/>
              </a:lnSpc>
            </a:pPr>
            <a:r>
              <a:rPr lang="zh-CN" altLang="en-US" sz="1200" dirty="0">
                <a:latin typeface="微软雅黑" panose="020B0503020204020204" pitchFamily="34" charset="-122"/>
                <a:ea typeface="微软雅黑" panose="020B0503020204020204" pitchFamily="34" charset="-122"/>
              </a:rPr>
              <a:t>在审，</a:t>
            </a:r>
            <a:r>
              <a:rPr sz="1200" b="1" dirty="0" err="1">
                <a:solidFill>
                  <a:schemeClr val="accent6"/>
                </a:solidFill>
                <a:latin typeface="微软雅黑" panose="020B0503020204020204" pitchFamily="34" charset="-122"/>
                <a:ea typeface="微软雅黑" panose="020B0503020204020204" pitchFamily="34" charset="-122"/>
              </a:rPr>
              <a:t>CCF推荐A类期刊</a:t>
            </a:r>
            <a:r>
              <a:rPr lang="en-US" sz="1200" b="1" dirty="0">
                <a:solidFill>
                  <a:schemeClr val="accent6"/>
                </a:solidFill>
                <a:latin typeface="微软雅黑" panose="020B0503020204020204" pitchFamily="34" charset="-122"/>
                <a:ea typeface="微软雅黑" panose="020B0503020204020204" pitchFamily="34" charset="-122"/>
              </a:rPr>
              <a:t> </a:t>
            </a:r>
            <a:r>
              <a:rPr sz="1200" b="1" dirty="0">
                <a:solidFill>
                  <a:schemeClr val="accent6"/>
                </a:solidFill>
                <a:latin typeface="微软雅黑" panose="020B0503020204020204" pitchFamily="34" charset="-122"/>
                <a:ea typeface="微软雅黑" panose="020B0503020204020204" pitchFamily="34" charset="-122"/>
              </a:rPr>
              <a:t>TPAMI</a:t>
            </a:r>
            <a:endParaRPr lang="zh-CN" altLang="en-US" sz="1200" b="1" dirty="0">
              <a:solidFill>
                <a:schemeClr val="accent6"/>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5085895" y="1700809"/>
            <a:ext cx="1960793" cy="913007"/>
          </a:xfrm>
          <a:prstGeom prst="rect">
            <a:avLst/>
          </a:prstGeom>
          <a:noFill/>
        </p:spPr>
        <p:txBody>
          <a:bodyPr wrap="none" rtlCol="0">
            <a:spAutoFit/>
          </a:bodyPr>
          <a:lstStyle/>
          <a:p>
            <a:r>
              <a:rPr lang="zh-CN" altLang="en-US" sz="5335" b="1">
                <a:solidFill>
                  <a:srgbClr val="0070C0"/>
                </a:solidFill>
                <a:latin typeface="微软雅黑" panose="020B0503020204020204" pitchFamily="34" charset="-122"/>
                <a:ea typeface="微软雅黑" panose="020B0503020204020204" pitchFamily="34" charset="-122"/>
              </a:rPr>
              <a:t>致  谢</a:t>
            </a:r>
            <a:endParaRPr lang="zh-CN" altLang="en-US" sz="5335" b="1" dirty="0">
              <a:solidFill>
                <a:srgbClr val="0070C0"/>
              </a:solidFill>
              <a:latin typeface="微软雅黑" panose="020B0503020204020204" pitchFamily="34" charset="-122"/>
              <a:ea typeface="微软雅黑" panose="020B0503020204020204" pitchFamily="34" charset="-122"/>
            </a:endParaRPr>
          </a:p>
        </p:txBody>
      </p:sp>
      <p:sp>
        <p:nvSpPr>
          <p:cNvPr id="3" name="TextBox 5"/>
          <p:cNvSpPr txBox="1"/>
          <p:nvPr/>
        </p:nvSpPr>
        <p:spPr>
          <a:xfrm>
            <a:off x="1391478" y="2764935"/>
            <a:ext cx="9409045" cy="3172460"/>
          </a:xfrm>
          <a:prstGeom prst="rect">
            <a:avLst/>
          </a:prstGeom>
          <a:noFill/>
        </p:spPr>
        <p:txBody>
          <a:bodyPr wrap="square" rtlCol="0">
            <a:spAutoFit/>
          </a:bodyPr>
          <a:lstStyle/>
          <a:p>
            <a:pPr algn="ctr">
              <a:lnSpc>
                <a:spcPct val="150000"/>
              </a:lnSpc>
            </a:pPr>
            <a:r>
              <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rPr>
              <a:t>感谢母校提供的学习机会；</a:t>
            </a:r>
          </a:p>
          <a:p>
            <a:pPr algn="ctr">
              <a:lnSpc>
                <a:spcPct val="150000"/>
              </a:lnSpc>
            </a:pPr>
            <a:r>
              <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rPr>
              <a:t>感谢导师的耐心指导；</a:t>
            </a:r>
          </a:p>
          <a:p>
            <a:pPr algn="ctr">
              <a:lnSpc>
                <a:spcPct val="150000"/>
              </a:lnSpc>
            </a:pPr>
            <a:r>
              <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rPr>
              <a:t>感谢同门及同学的帮助；</a:t>
            </a:r>
          </a:p>
          <a:p>
            <a:pPr algn="ctr">
              <a:lnSpc>
                <a:spcPct val="150000"/>
              </a:lnSpc>
            </a:pPr>
            <a:r>
              <a:rPr lang="zh-CN" altLang="en-US" sz="2665">
                <a:solidFill>
                  <a:schemeClr val="tx1">
                    <a:lumMod val="65000"/>
                    <a:lumOff val="35000"/>
                  </a:schemeClr>
                </a:solidFill>
                <a:latin typeface="微软雅黑" panose="020B0503020204020204" pitchFamily="34" charset="-122"/>
                <a:ea typeface="微软雅黑" panose="020B0503020204020204" pitchFamily="34" charset="-122"/>
              </a:rPr>
              <a:t>感谢各位评审老师！</a:t>
            </a:r>
          </a:p>
          <a:p>
            <a:pPr algn="ctr">
              <a:lnSpc>
                <a:spcPct val="150000"/>
              </a:lnSpc>
            </a:pPr>
            <a:r>
              <a:rPr lang="zh-CN" altLang="en-US" sz="2665" dirty="0">
                <a:solidFill>
                  <a:schemeClr val="tx1">
                    <a:lumMod val="65000"/>
                    <a:lumOff val="35000"/>
                  </a:schemeClr>
                </a:solidFill>
                <a:latin typeface="微软雅黑" panose="020B0503020204020204" pitchFamily="34" charset="-122"/>
                <a:ea typeface="微软雅黑" panose="020B0503020204020204" pitchFamily="34" charset="-122"/>
              </a:rPr>
              <a:t>博士期间，我将继续砥砺前行！</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90800" y="3137598"/>
            <a:ext cx="7010400" cy="1107996"/>
          </a:xfrm>
          <a:prstGeom prst="rect">
            <a:avLst/>
          </a:prstGeom>
          <a:noFill/>
        </p:spPr>
        <p:txBody>
          <a:bodyPr wrap="square" rtlCol="0">
            <a:spAutoFit/>
          </a:bodyPr>
          <a:lstStyle/>
          <a:p>
            <a:pPr algn="ctr"/>
            <a:r>
              <a:rPr lang="zh-CN" altLang="en-US" sz="6600" b="1">
                <a:solidFill>
                  <a:schemeClr val="bg1">
                    <a:lumMod val="95000"/>
                  </a:schemeClr>
                </a:solidFill>
                <a:latin typeface="微软雅黑" panose="020B0503020204020204" pitchFamily="34" charset="-122"/>
                <a:ea typeface="微软雅黑" panose="020B0503020204020204" pitchFamily="34" charset="-122"/>
              </a:rPr>
              <a:t>请各位老师指正</a:t>
            </a:r>
            <a:endParaRPr lang="zh-CN" altLang="en-US" sz="66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3605443" y="5646602"/>
            <a:ext cx="170561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l"/>
            <a:r>
              <a:rPr lang="zh-CN" altLang="en-US" b="1" dirty="0">
                <a:solidFill>
                  <a:srgbClr val="0070C0"/>
                </a:solidFill>
                <a:latin typeface="微软雅黑" panose="020B0503020204020204" pitchFamily="34" charset="-122"/>
                <a:ea typeface="微软雅黑" panose="020B0503020204020204" pitchFamily="34" charset="-122"/>
              </a:rPr>
              <a:t>答辩人</a:t>
            </a:r>
            <a:r>
              <a:rPr lang="zh-CN" altLang="en-US" b="1">
                <a:solidFill>
                  <a:srgbClr val="0070C0"/>
                </a:solidFill>
                <a:latin typeface="微软雅黑" panose="020B0503020204020204" pitchFamily="34" charset="-122"/>
                <a:ea typeface="微软雅黑" panose="020B0503020204020204" pitchFamily="34" charset="-122"/>
              </a:rPr>
              <a:t>：李童</a:t>
            </a:r>
          </a:p>
        </p:txBody>
      </p:sp>
      <p:sp>
        <p:nvSpPr>
          <p:cNvPr id="11" name="Freeform 7"/>
          <p:cNvSpPr>
            <a:spLocks noChangeAspect="1" noEditPoints="1"/>
          </p:cNvSpPr>
          <p:nvPr/>
        </p:nvSpPr>
        <p:spPr bwMode="auto">
          <a:xfrm>
            <a:off x="3108116" y="5613522"/>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5949902" y="5613521"/>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070C0"/>
          </a:solidFill>
          <a:ln>
            <a:noFill/>
          </a:ln>
        </p:spPr>
        <p:txBody>
          <a:bodyPr vert="horz" wrap="square" lIns="91416" tIns="45708" rIns="91416" bIns="45708" numCol="1" anchor="t" anchorCtr="0" compatLnSpc="1"/>
          <a:lstStyle/>
          <a:p>
            <a:endParaRPr lang="zh-CN" altLang="en-US" sz="2800">
              <a:solidFill>
                <a:schemeClr val="bg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763539" y="508609"/>
            <a:ext cx="5349381" cy="1329233"/>
            <a:chOff x="4198174" y="1068946"/>
            <a:chExt cx="5349381" cy="1329233"/>
          </a:xfrm>
        </p:grpSpPr>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8174" y="1068946"/>
              <a:ext cx="1151210" cy="1151210"/>
            </a:xfrm>
            <a:prstGeom prst="ellipse">
              <a:avLst/>
            </a:prstGeom>
            <a:ln>
              <a:noFill/>
            </a:ln>
            <a:effectLst>
              <a:softEdge rad="50800"/>
            </a:effectLst>
          </p:spPr>
        </p:pic>
        <p:sp>
          <p:nvSpPr>
            <p:cNvPr id="18" name="副标题 6"/>
            <p:cNvSpPr txBox="1"/>
            <p:nvPr/>
          </p:nvSpPr>
          <p:spPr>
            <a:xfrm>
              <a:off x="5424792" y="1075506"/>
              <a:ext cx="4122763" cy="132267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zh-CN" altLang="en-US" sz="3600" dirty="0">
                  <a:solidFill>
                    <a:schemeClr val="tx1"/>
                  </a:solidFill>
                  <a:latin typeface="华文行楷" panose="02010800040101010101" pitchFamily="2" charset="-122"/>
                  <a:ea typeface="华文行楷" panose="02010800040101010101" pitchFamily="2" charset="-122"/>
                </a:rPr>
                <a:t>大连理工大学</a:t>
              </a:r>
              <a:endParaRPr lang="en-US" altLang="zh-CN" sz="3600" dirty="0">
                <a:solidFill>
                  <a:schemeClr val="tx1"/>
                </a:solidFill>
                <a:latin typeface="华文行楷" panose="02010800040101010101" pitchFamily="2" charset="-122"/>
                <a:ea typeface="华文行楷" panose="02010800040101010101" pitchFamily="2" charset="-122"/>
              </a:endParaRPr>
            </a:p>
            <a:p>
              <a:pPr algn="l"/>
              <a:r>
                <a:rPr lang="en-US" altLang="zh-CN" sz="2000" dirty="0">
                  <a:solidFill>
                    <a:schemeClr val="tx1"/>
                  </a:solidFill>
                  <a:latin typeface="Cambria Math" panose="02040503050406030204" pitchFamily="18" charset="0"/>
                  <a:ea typeface="Cambria Math" panose="02040503050406030204" pitchFamily="18" charset="0"/>
                </a:rPr>
                <a:t>Dalian University of Technology</a:t>
              </a:r>
            </a:p>
          </p:txBody>
        </p:sp>
      </p:grpSp>
      <p:sp>
        <p:nvSpPr>
          <p:cNvPr id="19" name="TextBox 7"/>
          <p:cNvSpPr txBox="1"/>
          <p:nvPr/>
        </p:nvSpPr>
        <p:spPr>
          <a:xfrm>
            <a:off x="6348269" y="5646602"/>
            <a:ext cx="3232082" cy="400085"/>
          </a:xfrm>
          <a:prstGeom prst="rect">
            <a:avLst/>
          </a:prstGeom>
          <a:noFill/>
        </p:spPr>
        <p:txBody>
          <a:bodyPr wrap="square" lIns="91416" tIns="45708" rIns="91416" bIns="45708" rtlCol="0">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rPr>
              <a:t>指导</a:t>
            </a:r>
            <a:r>
              <a:rPr lang="zh-CN" altLang="en-US" sz="2000" b="1">
                <a:solidFill>
                  <a:srgbClr val="0070C0"/>
                </a:solidFill>
                <a:latin typeface="微软雅黑" panose="020B0503020204020204" pitchFamily="34" charset="-122"/>
                <a:ea typeface="微软雅黑" panose="020B0503020204020204" pitchFamily="34" charset="-122"/>
              </a:rPr>
              <a:t>老师：尹宝才、杨鑫 </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404714"/>
          </a:xfrm>
          <a:prstGeom prst="rect">
            <a:avLst/>
          </a:prstGeom>
          <a:noFill/>
        </p:spPr>
        <p:txBody>
          <a:bodyPr wrap="square" lIns="0" tIns="48000" rIns="0" bIns="48000" rtlCol="0">
            <a:spAutoFit/>
          </a:bodyPr>
          <a:lstStyle/>
          <a:p>
            <a:pPr algn="ct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项目背景</a:t>
            </a:r>
          </a:p>
        </p:txBody>
      </p:sp>
      <p:grpSp>
        <p:nvGrpSpPr>
          <p:cNvPr id="32" name="组合 31"/>
          <p:cNvGrpSpPr/>
          <p:nvPr/>
        </p:nvGrpSpPr>
        <p:grpSpPr>
          <a:xfrm>
            <a:off x="374236" y="119271"/>
            <a:ext cx="2853562" cy="685608"/>
            <a:chOff x="1358264" y="5538038"/>
            <a:chExt cx="2796292" cy="685608"/>
          </a:xfrm>
        </p:grpSpPr>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37"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38"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sp>
        <p:nvSpPr>
          <p:cNvPr id="50" name="学论网-专注原创-www.xuelun.me"/>
          <p:cNvSpPr/>
          <p:nvPr/>
        </p:nvSpPr>
        <p:spPr>
          <a:xfrm>
            <a:off x="5961307" y="-255381"/>
            <a:ext cx="3682901" cy="418191"/>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7754620" y="3983990"/>
            <a:ext cx="1850390" cy="662940"/>
            <a:chOff x="4287378" y="2371018"/>
            <a:chExt cx="3103775" cy="868524"/>
          </a:xfrm>
          <a:solidFill>
            <a:srgbClr val="0070C0"/>
          </a:solidFill>
        </p:grpSpPr>
        <p:sp>
          <p:nvSpPr>
            <p:cNvPr id="111" name="任意多边形 110"/>
            <p:cNvSpPr/>
            <p:nvPr/>
          </p:nvSpPr>
          <p:spPr>
            <a:xfrm>
              <a:off x="6299056" y="2438519"/>
              <a:ext cx="214519" cy="405011"/>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grpSp>
          <p:nvGrpSpPr>
            <p:cNvPr id="112" name="组合 111"/>
            <p:cNvGrpSpPr/>
            <p:nvPr/>
          </p:nvGrpSpPr>
          <p:grpSpPr>
            <a:xfrm>
              <a:off x="4287378" y="2371018"/>
              <a:ext cx="3103775" cy="868524"/>
              <a:chOff x="4287378" y="2371018"/>
              <a:chExt cx="3103775" cy="868524"/>
            </a:xfrm>
            <a:grpFill/>
          </p:grpSpPr>
          <p:sp>
            <p:nvSpPr>
              <p:cNvPr id="114" name="Freeform 7"/>
              <p:cNvSpPr/>
              <p:nvPr/>
            </p:nvSpPr>
            <p:spPr bwMode="auto">
              <a:xfrm>
                <a:off x="4287378" y="2371018"/>
                <a:ext cx="3103775" cy="868524"/>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sp>
            <p:nvSpPr>
              <p:cNvPr id="115" name="Freeform 7"/>
              <p:cNvSpPr/>
              <p:nvPr/>
            </p:nvSpPr>
            <p:spPr bwMode="auto">
              <a:xfrm>
                <a:off x="4287378" y="2371018"/>
                <a:ext cx="3103775" cy="634517"/>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grpSp>
        <p:sp>
          <p:nvSpPr>
            <p:cNvPr id="113" name="任意多边形 112"/>
            <p:cNvSpPr/>
            <p:nvPr/>
          </p:nvSpPr>
          <p:spPr>
            <a:xfrm>
              <a:off x="6909611" y="2762529"/>
              <a:ext cx="214520" cy="351010"/>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endParaRPr>
            </a:p>
          </p:txBody>
        </p:sp>
      </p:grpSp>
      <p:sp>
        <p:nvSpPr>
          <p:cNvPr id="116" name="文本框 112"/>
          <p:cNvSpPr txBox="1"/>
          <p:nvPr/>
        </p:nvSpPr>
        <p:spPr>
          <a:xfrm>
            <a:off x="8581627" y="2087688"/>
            <a:ext cx="3120000" cy="1221740"/>
          </a:xfrm>
          <a:prstGeom prst="rect">
            <a:avLst/>
          </a:prstGeom>
          <a:noFill/>
        </p:spPr>
        <p:txBody>
          <a:bodyPr wrap="square" lIns="115203" tIns="57601" rIns="115203" bIns="57601">
            <a:spAutoFit/>
          </a:bodyPr>
          <a:lstStyle/>
          <a:p>
            <a:pPr algn="ctr">
              <a:lnSpc>
                <a:spcPct val="150000"/>
              </a:lnSpc>
              <a:defRP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国家自然科学基金</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重点</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项目</a:t>
            </a:r>
          </a:p>
          <a:p>
            <a:pPr algn="ctr">
              <a:lnSpc>
                <a:spcPct val="150000"/>
              </a:lnSpc>
              <a:defRP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研究室内场景</a:t>
            </a:r>
          </a:p>
          <a:p>
            <a:pPr algn="ctr">
              <a:lnSpc>
                <a:spcPct val="150000"/>
              </a:lnSpc>
              <a:defRPr/>
            </a:pPr>
            <a:r>
              <a:rPr lang="zh-CN" altLang="en-US" sz="1600" b="1" dirty="0">
                <a:solidFill>
                  <a:srgbClr val="FF0000"/>
                </a:solidFill>
                <a:latin typeface="微软雅黑" panose="020B0503020204020204" pitchFamily="34" charset="-122"/>
                <a:ea typeface="微软雅黑" panose="020B0503020204020204" pitchFamily="34" charset="-122"/>
              </a:rPr>
              <a:t>三维建模与场景理解</a:t>
            </a:r>
          </a:p>
        </p:txBody>
      </p:sp>
      <p:sp>
        <p:nvSpPr>
          <p:cNvPr id="117" name="任意多边形 116"/>
          <p:cNvSpPr/>
          <p:nvPr/>
        </p:nvSpPr>
        <p:spPr>
          <a:xfrm flipH="1">
            <a:off x="7953695" y="2709693"/>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rgbClr val="00B0F0"/>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endParaRPr>
          </a:p>
        </p:txBody>
      </p:sp>
      <p:sp>
        <p:nvSpPr>
          <p:cNvPr id="118" name="任意多边形 117"/>
          <p:cNvSpPr/>
          <p:nvPr/>
        </p:nvSpPr>
        <p:spPr>
          <a:xfrm flipH="1" flipV="1">
            <a:off x="7947570" y="4726075"/>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rgbClr val="00B0F0"/>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endParaRPr>
          </a:p>
        </p:txBody>
      </p:sp>
      <p:sp>
        <p:nvSpPr>
          <p:cNvPr id="119" name="文本框 112"/>
          <p:cNvSpPr txBox="1"/>
          <p:nvPr/>
        </p:nvSpPr>
        <p:spPr>
          <a:xfrm>
            <a:off x="8581627" y="5259710"/>
            <a:ext cx="3120000" cy="1221740"/>
          </a:xfrm>
          <a:prstGeom prst="rect">
            <a:avLst/>
          </a:prstGeom>
          <a:noFill/>
        </p:spPr>
        <p:txBody>
          <a:bodyPr wrap="square" lIns="115203" tIns="57601" rIns="115203" bIns="57601">
            <a:spAutoFit/>
          </a:bodyPr>
          <a:lstStyle/>
          <a:p>
            <a:pPr algn="ctr">
              <a:lnSpc>
                <a:spcPct val="150000"/>
              </a:lnSpc>
              <a:defRP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本课题</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针对</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defRP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三维场景完整建模问题</a:t>
            </a:r>
          </a:p>
          <a:p>
            <a:pPr algn="ctr">
              <a:lnSpc>
                <a:spcPct val="150000"/>
              </a:lnSpc>
              <a:defRP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即</a:t>
            </a:r>
            <a:r>
              <a:rPr lang="zh-CN" altLang="en-US" sz="1600" b="1" dirty="0">
                <a:solidFill>
                  <a:srgbClr val="FF0000"/>
                </a:solidFill>
                <a:latin typeface="微软雅黑" panose="020B0503020204020204" pitchFamily="34" charset="-122"/>
                <a:ea typeface="微软雅黑" panose="020B0503020204020204" pitchFamily="34" charset="-122"/>
                <a:sym typeface="+mn-ea"/>
              </a:rPr>
              <a:t>三维补全</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问题</a:t>
            </a:r>
            <a:endParaRPr lang="zh-CN" altLang="en-US" sz="1600" b="1" dirty="0">
              <a:solidFill>
                <a:schemeClr val="tx1"/>
              </a:solidFill>
              <a:latin typeface="微软雅黑" panose="020B0503020204020204" pitchFamily="34" charset="-122"/>
              <a:ea typeface="微软雅黑" panose="020B0503020204020204" pitchFamily="34" charset="-122"/>
              <a:sym typeface="+mn-ea"/>
            </a:endParaRPr>
          </a:p>
        </p:txBody>
      </p:sp>
      <p:sp>
        <p:nvSpPr>
          <p:cNvPr id="120" name="矩形 119"/>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21" name="TextBox 6"/>
          <p:cNvSpPr txBox="1"/>
          <p:nvPr/>
        </p:nvSpPr>
        <p:spPr>
          <a:xfrm>
            <a:off x="4079566" y="970029"/>
            <a:ext cx="6879278" cy="527825"/>
          </a:xfrm>
          <a:prstGeom prst="rect">
            <a:avLst/>
          </a:prstGeom>
          <a:noFill/>
        </p:spPr>
        <p:txBody>
          <a:bodyPr wrap="square" lIns="0" tIns="48000" rIns="0" bIns="4800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项目背景</a:t>
            </a:r>
          </a:p>
        </p:txBody>
      </p:sp>
      <p:sp>
        <p:nvSpPr>
          <p:cNvPr id="122" name="学论网www.xuelun.me-矩形 4"/>
          <p:cNvSpPr/>
          <p:nvPr/>
        </p:nvSpPr>
        <p:spPr>
          <a:xfrm>
            <a:off x="8581390" y="5154930"/>
            <a:ext cx="3119755" cy="154940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23" name="学论网www.xuelun.me-矩形 4"/>
          <p:cNvSpPr/>
          <p:nvPr/>
        </p:nvSpPr>
        <p:spPr>
          <a:xfrm>
            <a:off x="8581390" y="1953260"/>
            <a:ext cx="3119755" cy="152273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9" name="文本框 8"/>
          <p:cNvSpPr txBox="1"/>
          <p:nvPr/>
        </p:nvSpPr>
        <p:spPr>
          <a:xfrm>
            <a:off x="4133215" y="2272665"/>
            <a:ext cx="2849245" cy="368300"/>
          </a:xfrm>
          <a:prstGeom prst="rect">
            <a:avLst/>
          </a:prstGeom>
          <a:noFill/>
        </p:spPr>
        <p:txBody>
          <a:bodyPr wrap="square" rtlCol="0" anchor="t">
            <a:spAutoFit/>
          </a:bodyPr>
          <a:lstStyle/>
          <a:p>
            <a:pPr algn="ctr"/>
            <a:r>
              <a:rPr lang="zh-CN" altLang="en-US" b="1" noProof="0" dirty="0">
                <a:ln>
                  <a:noFill/>
                </a:ln>
                <a:solidFill>
                  <a:srgbClr val="C80000"/>
                </a:solidFill>
                <a:effectLst/>
                <a:uLnTx/>
                <a:uFillTx/>
                <a:latin typeface="Arial" panose="020B0604020202020204" pitchFamily="34" charset="0"/>
                <a:ea typeface="黑体" panose="02010609060101010101" pitchFamily="49" charset="-122"/>
                <a:sym typeface="+mn-ea"/>
              </a:rPr>
              <a:t>北京工业大学</a:t>
            </a:r>
            <a:endParaRPr lang="zh-CN" altLang="en-US"/>
          </a:p>
        </p:txBody>
      </p:sp>
      <p:sp>
        <p:nvSpPr>
          <p:cNvPr id="10" name="文本框 9"/>
          <p:cNvSpPr txBox="1"/>
          <p:nvPr/>
        </p:nvSpPr>
        <p:spPr>
          <a:xfrm>
            <a:off x="758190" y="2266950"/>
            <a:ext cx="3045460" cy="368300"/>
          </a:xfrm>
          <a:prstGeom prst="rect">
            <a:avLst/>
          </a:prstGeom>
          <a:noFill/>
        </p:spPr>
        <p:txBody>
          <a:bodyPr wrap="square" rtlCol="0" anchor="t">
            <a:spAutoFit/>
          </a:bodyPr>
          <a:lstStyle/>
          <a:p>
            <a:pPr algn="ctr"/>
            <a:r>
              <a:rPr lang="zh-CN" altLang="en-US" b="1" noProof="0" dirty="0">
                <a:ln>
                  <a:noFill/>
                </a:ln>
                <a:solidFill>
                  <a:srgbClr val="C80000"/>
                </a:solidFill>
                <a:effectLst/>
                <a:uLnTx/>
                <a:uFillTx/>
                <a:latin typeface="Arial" panose="020B0604020202020204" pitchFamily="34" charset="0"/>
                <a:ea typeface="黑体" panose="02010609060101010101" pitchFamily="49" charset="-122"/>
                <a:sym typeface="+mn-ea"/>
              </a:rPr>
              <a:t>中国科学技术大学</a:t>
            </a:r>
            <a:endParaRPr lang="zh-CN" altLang="en-US" dirty="0"/>
          </a:p>
        </p:txBody>
      </p:sp>
      <p:sp>
        <p:nvSpPr>
          <p:cNvPr id="11" name="文本框 10"/>
          <p:cNvSpPr txBox="1"/>
          <p:nvPr/>
        </p:nvSpPr>
        <p:spPr>
          <a:xfrm>
            <a:off x="2927350" y="6343015"/>
            <a:ext cx="1888490" cy="368300"/>
          </a:xfrm>
          <a:prstGeom prst="rect">
            <a:avLst/>
          </a:prstGeom>
          <a:noFill/>
        </p:spPr>
        <p:txBody>
          <a:bodyPr wrap="square" rtlCol="0" anchor="t">
            <a:spAutoFit/>
          </a:body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lang="zh-CN" altLang="en-US" b="1" noProof="0" dirty="0">
                <a:ln>
                  <a:noFill/>
                </a:ln>
                <a:solidFill>
                  <a:srgbClr val="C80000"/>
                </a:solidFill>
                <a:effectLst/>
                <a:uLnTx/>
                <a:uFillTx/>
                <a:latin typeface="Arial" panose="020B0604020202020204" pitchFamily="34" charset="0"/>
                <a:ea typeface="黑体" panose="02010609060101010101" pitchFamily="49" charset="-122"/>
                <a:sym typeface="+mn-ea"/>
              </a:rPr>
              <a:t>大连理工大学</a:t>
            </a:r>
            <a:endParaRPr lang="zh-CN" altLang="en-US"/>
          </a:p>
        </p:txBody>
      </p:sp>
      <p:sp>
        <p:nvSpPr>
          <p:cNvPr id="3" name="学论网www.xuelun.me-矩形 4"/>
          <p:cNvSpPr/>
          <p:nvPr/>
        </p:nvSpPr>
        <p:spPr>
          <a:xfrm>
            <a:off x="524510" y="2252980"/>
            <a:ext cx="6872605" cy="446786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4" name="文本框 3"/>
          <p:cNvSpPr txBox="1"/>
          <p:nvPr/>
        </p:nvSpPr>
        <p:spPr>
          <a:xfrm>
            <a:off x="524510" y="1571625"/>
            <a:ext cx="6871970" cy="553085"/>
          </a:xfrm>
          <a:prstGeom prst="rect">
            <a:avLst/>
          </a:prstGeom>
          <a:noFill/>
        </p:spPr>
        <p:txBody>
          <a:bodyPr wrap="square" rtlCol="0" anchor="t">
            <a:spAutoFit/>
          </a:bodyPr>
          <a:lstStyle/>
          <a:p>
            <a:pPr algn="ctr">
              <a:lnSpc>
                <a:spcPct val="150000"/>
              </a:lnSpc>
              <a:defRPr/>
            </a:pPr>
            <a:r>
              <a:rPr lang="en-US" altLang="zh-CN" sz="2000" dirty="0">
                <a:solidFill>
                  <a:schemeClr val="tx1"/>
                </a:solidFill>
                <a:latin typeface="微软雅黑" panose="020B0503020204020204" pitchFamily="34" charset="-122"/>
                <a:ea typeface="微软雅黑" panose="020B0503020204020204" pitchFamily="34" charset="-122"/>
                <a:sym typeface="+mn-ea"/>
              </a:rPr>
              <a:t>《</a:t>
            </a:r>
            <a:r>
              <a:rPr lang="zh-CN" altLang="en-US" sz="2000" dirty="0">
                <a:solidFill>
                  <a:schemeClr val="tx1"/>
                </a:solidFill>
                <a:latin typeface="微软雅黑" panose="020B0503020204020204" pitchFamily="34" charset="-122"/>
                <a:ea typeface="微软雅黑" panose="020B0503020204020204" pitchFamily="34" charset="-122"/>
                <a:sym typeface="+mn-ea"/>
              </a:rPr>
              <a:t>基于视觉和语义的室内场景理解与实时建模</a:t>
            </a:r>
            <a:r>
              <a:rPr lang="en-US" altLang="zh-CN" sz="2000" dirty="0">
                <a:solidFill>
                  <a:schemeClr val="tx1"/>
                </a:solidFill>
                <a:latin typeface="微软雅黑" panose="020B0503020204020204" pitchFamily="34" charset="-122"/>
                <a:ea typeface="微软雅黑" panose="020B0503020204020204" pitchFamily="34" charset="-122"/>
                <a:sym typeface="+mn-ea"/>
              </a:rPr>
              <a:t>》</a:t>
            </a:r>
          </a:p>
        </p:txBody>
      </p:sp>
      <p:pic>
        <p:nvPicPr>
          <p:cNvPr id="12" name="图片 11"/>
          <p:cNvPicPr>
            <a:picLocks noChangeAspect="1"/>
          </p:cNvPicPr>
          <p:nvPr/>
        </p:nvPicPr>
        <p:blipFill>
          <a:blip r:embed="rId4"/>
          <a:stretch>
            <a:fillRect/>
          </a:stretch>
        </p:blipFill>
        <p:spPr>
          <a:xfrm>
            <a:off x="851535" y="2651760"/>
            <a:ext cx="6175375" cy="3689985"/>
          </a:xfrm>
          <a:prstGeom prst="rect">
            <a:avLst/>
          </a:prstGeom>
        </p:spPr>
      </p:pic>
      <p:pic>
        <p:nvPicPr>
          <p:cNvPr id="2" name="图片 1"/>
          <p:cNvPicPr>
            <a:picLocks noChangeAspect="1"/>
          </p:cNvPicPr>
          <p:nvPr/>
        </p:nvPicPr>
        <p:blipFill>
          <a:blip r:embed="rId5"/>
          <a:stretch>
            <a:fillRect/>
          </a:stretch>
        </p:blipFill>
        <p:spPr>
          <a:xfrm>
            <a:off x="10111105" y="3586480"/>
            <a:ext cx="1454150" cy="1397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a:spLocks noChangeArrowheads="1"/>
          </p:cNvSpPr>
          <p:nvPr/>
        </p:nvSpPr>
        <p:spPr bwMode="auto">
          <a:xfrm>
            <a:off x="6071870" y="1731010"/>
            <a:ext cx="54533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基于多视角的全局场景重建</a:t>
            </a:r>
          </a:p>
        </p:txBody>
      </p:sp>
      <p:sp>
        <p:nvSpPr>
          <p:cNvPr id="104" name="文本框 103"/>
          <p:cNvSpPr txBox="1">
            <a:spLocks noChangeArrowheads="1"/>
          </p:cNvSpPr>
          <p:nvPr/>
        </p:nvSpPr>
        <p:spPr bwMode="auto">
          <a:xfrm>
            <a:off x="243840" y="1734185"/>
            <a:ext cx="57340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基于单视角图像的场景重建</a:t>
            </a:r>
          </a:p>
        </p:txBody>
      </p:sp>
      <p:sp>
        <p:nvSpPr>
          <p:cNvPr id="107" name="KSO_Shape"/>
          <p:cNvSpPr/>
          <p:nvPr/>
        </p:nvSpPr>
        <p:spPr bwMode="auto">
          <a:xfrm>
            <a:off x="5605963" y="1685433"/>
            <a:ext cx="812045" cy="513518"/>
          </a:xfrm>
          <a:custGeom>
            <a:avLst/>
            <a:gdLst>
              <a:gd name="T0" fmla="*/ 1080063 w 2505075"/>
              <a:gd name="T1" fmla="*/ 966238 h 1325562"/>
              <a:gd name="T2" fmla="*/ 1088548 w 2505075"/>
              <a:gd name="T3" fmla="*/ 914266 h 1325562"/>
              <a:gd name="T4" fmla="*/ 445929 w 2505075"/>
              <a:gd name="T5" fmla="*/ 319311 h 1325562"/>
              <a:gd name="T6" fmla="*/ 395237 w 2505075"/>
              <a:gd name="T7" fmla="*/ 468695 h 1325562"/>
              <a:gd name="T8" fmla="*/ 512532 w 2505075"/>
              <a:gd name="T9" fmla="*/ 623196 h 1325562"/>
              <a:gd name="T10" fmla="*/ 620333 w 2505075"/>
              <a:gd name="T11" fmla="*/ 560492 h 1325562"/>
              <a:gd name="T12" fmla="*/ 663973 w 2505075"/>
              <a:gd name="T13" fmla="*/ 607742 h 1325562"/>
              <a:gd name="T14" fmla="*/ 627744 w 2505075"/>
              <a:gd name="T15" fmla="*/ 704255 h 1325562"/>
              <a:gd name="T16" fmla="*/ 757606 w 2505075"/>
              <a:gd name="T17" fmla="*/ 646073 h 1325562"/>
              <a:gd name="T18" fmla="*/ 808359 w 2505075"/>
              <a:gd name="T19" fmla="*/ 688124 h 1325562"/>
              <a:gd name="T20" fmla="*/ 784197 w 2505075"/>
              <a:gd name="T21" fmla="*/ 779867 h 1325562"/>
              <a:gd name="T22" fmla="*/ 928622 w 2505075"/>
              <a:gd name="T23" fmla="*/ 732135 h 1325562"/>
              <a:gd name="T24" fmla="*/ 906958 w 2505075"/>
              <a:gd name="T25" fmla="*/ 833145 h 1325562"/>
              <a:gd name="T26" fmla="*/ 948878 w 2505075"/>
              <a:gd name="T27" fmla="*/ 791644 h 1325562"/>
              <a:gd name="T28" fmla="*/ 967469 w 2505075"/>
              <a:gd name="T29" fmla="*/ 765403 h 1325562"/>
              <a:gd name="T30" fmla="*/ 1192310 w 2505075"/>
              <a:gd name="T31" fmla="*/ 919736 h 1325562"/>
              <a:gd name="T32" fmla="*/ 1202207 w 2505075"/>
              <a:gd name="T33" fmla="*/ 871307 h 1325562"/>
              <a:gd name="T34" fmla="*/ 973023 w 2505075"/>
              <a:gd name="T35" fmla="*/ 652581 h 1325562"/>
              <a:gd name="T36" fmla="*/ 1002109 w 2505075"/>
              <a:gd name="T37" fmla="*/ 637876 h 1325562"/>
              <a:gd name="T38" fmla="*/ 1285729 w 2505075"/>
              <a:gd name="T39" fmla="*/ 841671 h 1325562"/>
              <a:gd name="T40" fmla="*/ 1311316 w 2505075"/>
              <a:gd name="T41" fmla="*/ 796856 h 1325562"/>
              <a:gd name="T42" fmla="*/ 1092057 w 2505075"/>
              <a:gd name="T43" fmla="*/ 582941 h 1325562"/>
              <a:gd name="T44" fmla="*/ 1113371 w 2505075"/>
              <a:gd name="T45" fmla="*/ 558323 h 1325562"/>
              <a:gd name="T46" fmla="*/ 1383250 w 2505075"/>
              <a:gd name="T47" fmla="*/ 746018 h 1325562"/>
              <a:gd name="T48" fmla="*/ 1396527 w 2505075"/>
              <a:gd name="T49" fmla="*/ 680240 h 1325562"/>
              <a:gd name="T50" fmla="*/ 1184656 w 2505075"/>
              <a:gd name="T51" fmla="*/ 460782 h 1325562"/>
              <a:gd name="T52" fmla="*/ 1032502 w 2505075"/>
              <a:gd name="T53" fmla="*/ 404883 h 1325562"/>
              <a:gd name="T54" fmla="*/ 933963 w 2505075"/>
              <a:gd name="T55" fmla="*/ 481262 h 1325562"/>
              <a:gd name="T56" fmla="*/ 789778 w 2505075"/>
              <a:gd name="T57" fmla="*/ 559328 h 1325562"/>
              <a:gd name="T58" fmla="*/ 748479 w 2505075"/>
              <a:gd name="T59" fmla="*/ 508971 h 1325562"/>
              <a:gd name="T60" fmla="*/ 835666 w 2505075"/>
              <a:gd name="T61" fmla="*/ 313325 h 1325562"/>
              <a:gd name="T62" fmla="*/ 973330 w 2505075"/>
              <a:gd name="T63" fmla="*/ 213093 h 1325562"/>
              <a:gd name="T64" fmla="*/ 1302757 w 2505075"/>
              <a:gd name="T65" fmla="*/ 188035 h 1325562"/>
              <a:gd name="T66" fmla="*/ 1466747 w 2505075"/>
              <a:gd name="T67" fmla="*/ 282003 h 1325562"/>
              <a:gd name="T68" fmla="*/ 1564078 w 2505075"/>
              <a:gd name="T69" fmla="*/ 493551 h 1325562"/>
              <a:gd name="T70" fmla="*/ 1442633 w 2505075"/>
              <a:gd name="T71" fmla="*/ 704094 h 1325562"/>
              <a:gd name="T72" fmla="*/ 1413666 w 2505075"/>
              <a:gd name="T73" fmla="*/ 773726 h 1325562"/>
              <a:gd name="T74" fmla="*/ 1355490 w 2505075"/>
              <a:gd name="T75" fmla="*/ 815650 h 1325562"/>
              <a:gd name="T76" fmla="*/ 1304074 w 2505075"/>
              <a:gd name="T77" fmla="*/ 877331 h 1325562"/>
              <a:gd name="T78" fmla="*/ 1255071 w 2505075"/>
              <a:gd name="T79" fmla="*/ 922146 h 1325562"/>
              <a:gd name="T80" fmla="*/ 1195931 w 2505075"/>
              <a:gd name="T81" fmla="*/ 958287 h 1325562"/>
              <a:gd name="T82" fmla="*/ 1126169 w 2505075"/>
              <a:gd name="T83" fmla="*/ 987441 h 1325562"/>
              <a:gd name="T84" fmla="*/ 1025026 w 2505075"/>
              <a:gd name="T85" fmla="*/ 983586 h 1325562"/>
              <a:gd name="T86" fmla="*/ 943732 w 2505075"/>
              <a:gd name="T87" fmla="*/ 991771 h 1325562"/>
              <a:gd name="T88" fmla="*/ 890447 w 2505075"/>
              <a:gd name="T89" fmla="*/ 926198 h 1325562"/>
              <a:gd name="T90" fmla="*/ 804898 w 2505075"/>
              <a:gd name="T91" fmla="*/ 942109 h 1325562"/>
              <a:gd name="T92" fmla="*/ 719687 w 2505075"/>
              <a:gd name="T93" fmla="*/ 932466 h 1325562"/>
              <a:gd name="T94" fmla="*/ 719687 w 2505075"/>
              <a:gd name="T95" fmla="*/ 847609 h 1325562"/>
              <a:gd name="T96" fmla="*/ 649845 w 2505075"/>
              <a:gd name="T97" fmla="*/ 864980 h 1325562"/>
              <a:gd name="T98" fmla="*/ 564935 w 2505075"/>
              <a:gd name="T99" fmla="*/ 841431 h 1325562"/>
              <a:gd name="T100" fmla="*/ 599332 w 2505075"/>
              <a:gd name="T101" fmla="*/ 735462 h 1325562"/>
              <a:gd name="T102" fmla="*/ 525336 w 2505075"/>
              <a:gd name="T103" fmla="*/ 717912 h 1325562"/>
              <a:gd name="T104" fmla="*/ 434824 w 2505075"/>
              <a:gd name="T105" fmla="*/ 613741 h 1325562"/>
              <a:gd name="T106" fmla="*/ 356614 w 2505075"/>
              <a:gd name="T107" fmla="*/ 485079 h 1325562"/>
              <a:gd name="T108" fmla="*/ 409961 w 2505075"/>
              <a:gd name="T109" fmla="*/ 302445 h 1325562"/>
              <a:gd name="T110" fmla="*/ 585452 w 2505075"/>
              <a:gd name="T111" fmla="*/ 140292 h 1325562"/>
              <a:gd name="T112" fmla="*/ 1604643 w 2505075"/>
              <a:gd name="T113" fmla="*/ 378724 h 1325562"/>
              <a:gd name="T114" fmla="*/ 1484403 w 2505075"/>
              <a:gd name="T115" fmla="*/ 188277 h 1325562"/>
              <a:gd name="T116" fmla="*/ 490090 w 2505075"/>
              <a:gd name="T117" fmla="*/ 133795 h 1325562"/>
              <a:gd name="T118" fmla="*/ 325035 w 2505075"/>
              <a:gd name="T119" fmla="*/ 287116 h 1325562"/>
              <a:gd name="T120" fmla="*/ 274770 w 2505075"/>
              <a:gd name="T121" fmla="*/ 490340 h 13255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05075" h="1325562">
                <a:moveTo>
                  <a:pt x="1393413" y="1171553"/>
                </a:moveTo>
                <a:lnTo>
                  <a:pt x="1392878" y="1173480"/>
                </a:lnTo>
                <a:lnTo>
                  <a:pt x="1390342" y="1178878"/>
                </a:lnTo>
                <a:lnTo>
                  <a:pt x="1387805" y="1184593"/>
                </a:lnTo>
                <a:lnTo>
                  <a:pt x="1384952" y="1190308"/>
                </a:lnTo>
                <a:lnTo>
                  <a:pt x="1381781" y="1196023"/>
                </a:lnTo>
                <a:lnTo>
                  <a:pt x="1378294" y="1201738"/>
                </a:lnTo>
                <a:lnTo>
                  <a:pt x="1374489" y="1207135"/>
                </a:lnTo>
                <a:lnTo>
                  <a:pt x="1370684" y="1212850"/>
                </a:lnTo>
                <a:lnTo>
                  <a:pt x="1362758" y="1223010"/>
                </a:lnTo>
                <a:lnTo>
                  <a:pt x="1354514" y="1233170"/>
                </a:lnTo>
                <a:lnTo>
                  <a:pt x="1350935" y="1237020"/>
                </a:lnTo>
                <a:lnTo>
                  <a:pt x="1356797" y="1240836"/>
                </a:lnTo>
                <a:lnTo>
                  <a:pt x="1369812" y="1248769"/>
                </a:lnTo>
                <a:lnTo>
                  <a:pt x="1382509" y="1256385"/>
                </a:lnTo>
                <a:lnTo>
                  <a:pt x="1394571" y="1262097"/>
                </a:lnTo>
                <a:lnTo>
                  <a:pt x="1405364" y="1267174"/>
                </a:lnTo>
                <a:lnTo>
                  <a:pt x="1410443" y="1269395"/>
                </a:lnTo>
                <a:lnTo>
                  <a:pt x="1415521" y="1271299"/>
                </a:lnTo>
                <a:lnTo>
                  <a:pt x="1420283" y="1272568"/>
                </a:lnTo>
                <a:lnTo>
                  <a:pt x="1424092" y="1273520"/>
                </a:lnTo>
                <a:lnTo>
                  <a:pt x="1428219" y="1274155"/>
                </a:lnTo>
                <a:lnTo>
                  <a:pt x="1432028" y="1274155"/>
                </a:lnTo>
                <a:lnTo>
                  <a:pt x="1433615" y="1274155"/>
                </a:lnTo>
                <a:lnTo>
                  <a:pt x="1434250" y="1274155"/>
                </a:lnTo>
                <a:lnTo>
                  <a:pt x="1436789" y="1272568"/>
                </a:lnTo>
                <a:lnTo>
                  <a:pt x="1439329" y="1270665"/>
                </a:lnTo>
                <a:lnTo>
                  <a:pt x="1440916" y="1268126"/>
                </a:lnTo>
                <a:lnTo>
                  <a:pt x="1442186" y="1265587"/>
                </a:lnTo>
                <a:lnTo>
                  <a:pt x="1443138" y="1261779"/>
                </a:lnTo>
                <a:lnTo>
                  <a:pt x="1443773" y="1258289"/>
                </a:lnTo>
                <a:lnTo>
                  <a:pt x="1444408" y="1253846"/>
                </a:lnTo>
                <a:lnTo>
                  <a:pt x="1443773" y="1250038"/>
                </a:lnTo>
                <a:lnTo>
                  <a:pt x="1443455" y="1245278"/>
                </a:lnTo>
                <a:lnTo>
                  <a:pt x="1442820" y="1240518"/>
                </a:lnTo>
                <a:lnTo>
                  <a:pt x="1440916" y="1231316"/>
                </a:lnTo>
                <a:lnTo>
                  <a:pt x="1438694" y="1222113"/>
                </a:lnTo>
                <a:lnTo>
                  <a:pt x="1435520" y="1213863"/>
                </a:lnTo>
                <a:lnTo>
                  <a:pt x="1432663" y="1206564"/>
                </a:lnTo>
                <a:lnTo>
                  <a:pt x="1431441" y="1204120"/>
                </a:lnTo>
                <a:lnTo>
                  <a:pt x="1393413" y="1171553"/>
                </a:lnTo>
                <a:close/>
                <a:moveTo>
                  <a:pt x="1213954" y="208886"/>
                </a:moveTo>
                <a:lnTo>
                  <a:pt x="787646" y="233955"/>
                </a:lnTo>
                <a:lnTo>
                  <a:pt x="777171" y="240302"/>
                </a:lnTo>
                <a:lnTo>
                  <a:pt x="761934" y="250456"/>
                </a:lnTo>
                <a:lnTo>
                  <a:pt x="752411" y="256803"/>
                </a:lnTo>
                <a:lnTo>
                  <a:pt x="742571" y="264101"/>
                </a:lnTo>
                <a:lnTo>
                  <a:pt x="731778" y="272352"/>
                </a:lnTo>
                <a:lnTo>
                  <a:pt x="720034" y="281237"/>
                </a:lnTo>
                <a:lnTo>
                  <a:pt x="707971" y="291391"/>
                </a:lnTo>
                <a:lnTo>
                  <a:pt x="695274" y="301546"/>
                </a:lnTo>
                <a:lnTo>
                  <a:pt x="682577" y="312970"/>
                </a:lnTo>
                <a:lnTo>
                  <a:pt x="669245" y="325028"/>
                </a:lnTo>
                <a:lnTo>
                  <a:pt x="656230" y="337721"/>
                </a:lnTo>
                <a:lnTo>
                  <a:pt x="642898" y="351366"/>
                </a:lnTo>
                <a:lnTo>
                  <a:pt x="629884" y="365329"/>
                </a:lnTo>
                <a:lnTo>
                  <a:pt x="617186" y="380243"/>
                </a:lnTo>
                <a:lnTo>
                  <a:pt x="604489" y="396110"/>
                </a:lnTo>
                <a:lnTo>
                  <a:pt x="592427" y="411976"/>
                </a:lnTo>
                <a:lnTo>
                  <a:pt x="586396" y="420544"/>
                </a:lnTo>
                <a:lnTo>
                  <a:pt x="580682" y="429112"/>
                </a:lnTo>
                <a:lnTo>
                  <a:pt x="575286" y="437679"/>
                </a:lnTo>
                <a:lnTo>
                  <a:pt x="569889" y="446565"/>
                </a:lnTo>
                <a:lnTo>
                  <a:pt x="564811" y="455450"/>
                </a:lnTo>
                <a:lnTo>
                  <a:pt x="559732" y="464335"/>
                </a:lnTo>
                <a:lnTo>
                  <a:pt x="554970" y="473855"/>
                </a:lnTo>
                <a:lnTo>
                  <a:pt x="550526" y="483057"/>
                </a:lnTo>
                <a:lnTo>
                  <a:pt x="546400" y="492894"/>
                </a:lnTo>
                <a:lnTo>
                  <a:pt x="542273" y="502097"/>
                </a:lnTo>
                <a:lnTo>
                  <a:pt x="538464" y="512251"/>
                </a:lnTo>
                <a:lnTo>
                  <a:pt x="534972" y="522089"/>
                </a:lnTo>
                <a:lnTo>
                  <a:pt x="532115" y="532243"/>
                </a:lnTo>
                <a:lnTo>
                  <a:pt x="528941" y="542397"/>
                </a:lnTo>
                <a:lnTo>
                  <a:pt x="526719" y="552552"/>
                </a:lnTo>
                <a:lnTo>
                  <a:pt x="524814" y="563341"/>
                </a:lnTo>
                <a:lnTo>
                  <a:pt x="522592" y="573496"/>
                </a:lnTo>
                <a:lnTo>
                  <a:pt x="521323" y="584285"/>
                </a:lnTo>
                <a:lnTo>
                  <a:pt x="520370" y="595391"/>
                </a:lnTo>
                <a:lnTo>
                  <a:pt x="519736" y="605863"/>
                </a:lnTo>
                <a:lnTo>
                  <a:pt x="519736" y="617287"/>
                </a:lnTo>
                <a:lnTo>
                  <a:pt x="519736" y="628393"/>
                </a:lnTo>
                <a:lnTo>
                  <a:pt x="520370" y="639817"/>
                </a:lnTo>
                <a:lnTo>
                  <a:pt x="521640" y="650924"/>
                </a:lnTo>
                <a:lnTo>
                  <a:pt x="522910" y="662347"/>
                </a:lnTo>
                <a:lnTo>
                  <a:pt x="525132" y="674088"/>
                </a:lnTo>
                <a:lnTo>
                  <a:pt x="527671" y="685830"/>
                </a:lnTo>
                <a:lnTo>
                  <a:pt x="530846" y="697571"/>
                </a:lnTo>
                <a:lnTo>
                  <a:pt x="531798" y="700109"/>
                </a:lnTo>
                <a:lnTo>
                  <a:pt x="533385" y="703283"/>
                </a:lnTo>
                <a:lnTo>
                  <a:pt x="535607" y="706138"/>
                </a:lnTo>
                <a:lnTo>
                  <a:pt x="538464" y="709629"/>
                </a:lnTo>
                <a:lnTo>
                  <a:pt x="545130" y="717245"/>
                </a:lnTo>
                <a:lnTo>
                  <a:pt x="553701" y="725813"/>
                </a:lnTo>
                <a:lnTo>
                  <a:pt x="563858" y="735333"/>
                </a:lnTo>
                <a:lnTo>
                  <a:pt x="575603" y="744852"/>
                </a:lnTo>
                <a:lnTo>
                  <a:pt x="588300" y="755642"/>
                </a:lnTo>
                <a:lnTo>
                  <a:pt x="601950" y="766113"/>
                </a:lnTo>
                <a:lnTo>
                  <a:pt x="630836" y="788961"/>
                </a:lnTo>
                <a:lnTo>
                  <a:pt x="660992" y="811174"/>
                </a:lnTo>
                <a:lnTo>
                  <a:pt x="673980" y="820771"/>
                </a:lnTo>
                <a:lnTo>
                  <a:pt x="676549" y="818197"/>
                </a:lnTo>
                <a:lnTo>
                  <a:pt x="682891" y="811847"/>
                </a:lnTo>
                <a:lnTo>
                  <a:pt x="690500" y="804545"/>
                </a:lnTo>
                <a:lnTo>
                  <a:pt x="700329" y="795655"/>
                </a:lnTo>
                <a:lnTo>
                  <a:pt x="712060" y="785494"/>
                </a:lnTo>
                <a:lnTo>
                  <a:pt x="718401" y="780732"/>
                </a:lnTo>
                <a:lnTo>
                  <a:pt x="725376" y="775334"/>
                </a:lnTo>
                <a:lnTo>
                  <a:pt x="732352" y="770254"/>
                </a:lnTo>
                <a:lnTo>
                  <a:pt x="739961" y="765174"/>
                </a:lnTo>
                <a:lnTo>
                  <a:pt x="747570" y="760412"/>
                </a:lnTo>
                <a:lnTo>
                  <a:pt x="755497" y="755649"/>
                </a:lnTo>
                <a:lnTo>
                  <a:pt x="763423" y="751522"/>
                </a:lnTo>
                <a:lnTo>
                  <a:pt x="771350" y="747712"/>
                </a:lnTo>
                <a:lnTo>
                  <a:pt x="779593" y="744537"/>
                </a:lnTo>
                <a:lnTo>
                  <a:pt x="787837" y="741997"/>
                </a:lnTo>
                <a:lnTo>
                  <a:pt x="796080" y="739774"/>
                </a:lnTo>
                <a:lnTo>
                  <a:pt x="804007" y="738504"/>
                </a:lnTo>
                <a:lnTo>
                  <a:pt x="808128" y="738187"/>
                </a:lnTo>
                <a:lnTo>
                  <a:pt x="811933" y="738187"/>
                </a:lnTo>
                <a:lnTo>
                  <a:pt x="815738" y="738187"/>
                </a:lnTo>
                <a:lnTo>
                  <a:pt x="819859" y="738504"/>
                </a:lnTo>
                <a:lnTo>
                  <a:pt x="823347" y="739139"/>
                </a:lnTo>
                <a:lnTo>
                  <a:pt x="827469" y="740092"/>
                </a:lnTo>
                <a:lnTo>
                  <a:pt x="830956" y="741362"/>
                </a:lnTo>
                <a:lnTo>
                  <a:pt x="834444" y="742949"/>
                </a:lnTo>
                <a:lnTo>
                  <a:pt x="837932" y="744537"/>
                </a:lnTo>
                <a:lnTo>
                  <a:pt x="841419" y="746442"/>
                </a:lnTo>
                <a:lnTo>
                  <a:pt x="845224" y="748982"/>
                </a:lnTo>
                <a:lnTo>
                  <a:pt x="848077" y="751522"/>
                </a:lnTo>
                <a:lnTo>
                  <a:pt x="851565" y="754697"/>
                </a:lnTo>
                <a:lnTo>
                  <a:pt x="854419" y="757554"/>
                </a:lnTo>
                <a:lnTo>
                  <a:pt x="857272" y="761364"/>
                </a:lnTo>
                <a:lnTo>
                  <a:pt x="860443" y="765174"/>
                </a:lnTo>
                <a:lnTo>
                  <a:pt x="862979" y="769937"/>
                </a:lnTo>
                <a:lnTo>
                  <a:pt x="865833" y="774699"/>
                </a:lnTo>
                <a:lnTo>
                  <a:pt x="868052" y="779779"/>
                </a:lnTo>
                <a:lnTo>
                  <a:pt x="870589" y="785177"/>
                </a:lnTo>
                <a:lnTo>
                  <a:pt x="872174" y="789939"/>
                </a:lnTo>
                <a:lnTo>
                  <a:pt x="872808" y="795337"/>
                </a:lnTo>
                <a:lnTo>
                  <a:pt x="873125" y="800417"/>
                </a:lnTo>
                <a:lnTo>
                  <a:pt x="872808" y="805815"/>
                </a:lnTo>
                <a:lnTo>
                  <a:pt x="872174" y="810895"/>
                </a:lnTo>
                <a:lnTo>
                  <a:pt x="870906" y="816610"/>
                </a:lnTo>
                <a:lnTo>
                  <a:pt x="868686" y="822325"/>
                </a:lnTo>
                <a:lnTo>
                  <a:pt x="866784" y="828040"/>
                </a:lnTo>
                <a:lnTo>
                  <a:pt x="864247" y="833755"/>
                </a:lnTo>
                <a:lnTo>
                  <a:pt x="861077" y="839470"/>
                </a:lnTo>
                <a:lnTo>
                  <a:pt x="858223" y="844867"/>
                </a:lnTo>
                <a:lnTo>
                  <a:pt x="854419" y="850582"/>
                </a:lnTo>
                <a:lnTo>
                  <a:pt x="850614" y="855980"/>
                </a:lnTo>
                <a:lnTo>
                  <a:pt x="846809" y="861377"/>
                </a:lnTo>
                <a:lnTo>
                  <a:pt x="838883" y="872172"/>
                </a:lnTo>
                <a:lnTo>
                  <a:pt x="830322" y="882015"/>
                </a:lnTo>
                <a:lnTo>
                  <a:pt x="822079" y="891222"/>
                </a:lnTo>
                <a:lnTo>
                  <a:pt x="814469" y="899477"/>
                </a:lnTo>
                <a:lnTo>
                  <a:pt x="807177" y="906780"/>
                </a:lnTo>
                <a:lnTo>
                  <a:pt x="801280" y="912179"/>
                </a:lnTo>
                <a:lnTo>
                  <a:pt x="807327" y="916209"/>
                </a:lnTo>
                <a:lnTo>
                  <a:pt x="820976" y="924777"/>
                </a:lnTo>
                <a:lnTo>
                  <a:pt x="825483" y="927528"/>
                </a:lnTo>
                <a:lnTo>
                  <a:pt x="830507" y="922740"/>
                </a:lnTo>
                <a:lnTo>
                  <a:pt x="837466" y="916726"/>
                </a:lnTo>
                <a:lnTo>
                  <a:pt x="844425" y="910397"/>
                </a:lnTo>
                <a:lnTo>
                  <a:pt x="852332" y="904384"/>
                </a:lnTo>
                <a:lnTo>
                  <a:pt x="859924" y="898687"/>
                </a:lnTo>
                <a:lnTo>
                  <a:pt x="867831" y="893307"/>
                </a:lnTo>
                <a:lnTo>
                  <a:pt x="875739" y="887927"/>
                </a:lnTo>
                <a:lnTo>
                  <a:pt x="884596" y="882864"/>
                </a:lnTo>
                <a:lnTo>
                  <a:pt x="893136" y="878117"/>
                </a:lnTo>
                <a:lnTo>
                  <a:pt x="902309" y="873686"/>
                </a:lnTo>
                <a:lnTo>
                  <a:pt x="911798" y="869572"/>
                </a:lnTo>
                <a:lnTo>
                  <a:pt x="921287" y="865774"/>
                </a:lnTo>
                <a:lnTo>
                  <a:pt x="931409" y="862293"/>
                </a:lnTo>
                <a:lnTo>
                  <a:pt x="941847" y="859445"/>
                </a:lnTo>
                <a:lnTo>
                  <a:pt x="952285" y="856596"/>
                </a:lnTo>
                <a:lnTo>
                  <a:pt x="963356" y="854698"/>
                </a:lnTo>
                <a:lnTo>
                  <a:pt x="972212" y="853432"/>
                </a:lnTo>
                <a:lnTo>
                  <a:pt x="980753" y="852166"/>
                </a:lnTo>
                <a:lnTo>
                  <a:pt x="988660" y="851533"/>
                </a:lnTo>
                <a:lnTo>
                  <a:pt x="996252" y="850900"/>
                </a:lnTo>
                <a:lnTo>
                  <a:pt x="1003527" y="850900"/>
                </a:lnTo>
                <a:lnTo>
                  <a:pt x="1010169" y="851533"/>
                </a:lnTo>
                <a:lnTo>
                  <a:pt x="1016812" y="852166"/>
                </a:lnTo>
                <a:lnTo>
                  <a:pt x="1022505" y="853115"/>
                </a:lnTo>
                <a:lnTo>
                  <a:pt x="1028199" y="854381"/>
                </a:lnTo>
                <a:lnTo>
                  <a:pt x="1033260" y="855963"/>
                </a:lnTo>
                <a:lnTo>
                  <a:pt x="1038004" y="858179"/>
                </a:lnTo>
                <a:lnTo>
                  <a:pt x="1042116" y="860394"/>
                </a:lnTo>
                <a:lnTo>
                  <a:pt x="1046228" y="862609"/>
                </a:lnTo>
                <a:lnTo>
                  <a:pt x="1049391" y="865458"/>
                </a:lnTo>
                <a:lnTo>
                  <a:pt x="1052871" y="868306"/>
                </a:lnTo>
                <a:lnTo>
                  <a:pt x="1055401" y="871787"/>
                </a:lnTo>
                <a:lnTo>
                  <a:pt x="1057931" y="875268"/>
                </a:lnTo>
                <a:lnTo>
                  <a:pt x="1059513" y="879066"/>
                </a:lnTo>
                <a:lnTo>
                  <a:pt x="1061095" y="882864"/>
                </a:lnTo>
                <a:lnTo>
                  <a:pt x="1062043" y="887294"/>
                </a:lnTo>
                <a:lnTo>
                  <a:pt x="1062992" y="891725"/>
                </a:lnTo>
                <a:lnTo>
                  <a:pt x="1063625" y="896472"/>
                </a:lnTo>
                <a:lnTo>
                  <a:pt x="1063625" y="901219"/>
                </a:lnTo>
                <a:lnTo>
                  <a:pt x="1062992" y="906283"/>
                </a:lnTo>
                <a:lnTo>
                  <a:pt x="1062360" y="911663"/>
                </a:lnTo>
                <a:lnTo>
                  <a:pt x="1061411" y="917043"/>
                </a:lnTo>
                <a:lnTo>
                  <a:pt x="1060146" y="922740"/>
                </a:lnTo>
                <a:lnTo>
                  <a:pt x="1058564" y="928436"/>
                </a:lnTo>
                <a:lnTo>
                  <a:pt x="1056350" y="934133"/>
                </a:lnTo>
                <a:lnTo>
                  <a:pt x="1054136" y="940146"/>
                </a:lnTo>
                <a:lnTo>
                  <a:pt x="1051605" y="946475"/>
                </a:lnTo>
                <a:lnTo>
                  <a:pt x="1048442" y="952805"/>
                </a:lnTo>
                <a:lnTo>
                  <a:pt x="1044963" y="959134"/>
                </a:lnTo>
                <a:lnTo>
                  <a:pt x="1041167" y="966096"/>
                </a:lnTo>
                <a:lnTo>
                  <a:pt x="1036739" y="973375"/>
                </a:lnTo>
                <a:lnTo>
                  <a:pt x="1031994" y="980654"/>
                </a:lnTo>
                <a:lnTo>
                  <a:pt x="1026933" y="988250"/>
                </a:lnTo>
                <a:lnTo>
                  <a:pt x="1021240" y="995845"/>
                </a:lnTo>
                <a:lnTo>
                  <a:pt x="1008904" y="1011353"/>
                </a:lnTo>
                <a:lnTo>
                  <a:pt x="997613" y="1025070"/>
                </a:lnTo>
                <a:lnTo>
                  <a:pt x="998737" y="1025688"/>
                </a:lnTo>
                <a:lnTo>
                  <a:pt x="1020087" y="1037234"/>
                </a:lnTo>
                <a:lnTo>
                  <a:pt x="1021090" y="1036320"/>
                </a:lnTo>
                <a:lnTo>
                  <a:pt x="1031219" y="1027112"/>
                </a:lnTo>
                <a:lnTo>
                  <a:pt x="1052110" y="1009332"/>
                </a:lnTo>
                <a:lnTo>
                  <a:pt x="1071419" y="993774"/>
                </a:lnTo>
                <a:lnTo>
                  <a:pt x="1088828" y="979804"/>
                </a:lnTo>
                <a:lnTo>
                  <a:pt x="1104021" y="968374"/>
                </a:lnTo>
                <a:lnTo>
                  <a:pt x="1116050" y="959802"/>
                </a:lnTo>
                <a:lnTo>
                  <a:pt x="1125862" y="952182"/>
                </a:lnTo>
                <a:lnTo>
                  <a:pt x="1136624" y="950277"/>
                </a:lnTo>
                <a:lnTo>
                  <a:pt x="1146437" y="949007"/>
                </a:lnTo>
                <a:lnTo>
                  <a:pt x="1156249" y="948372"/>
                </a:lnTo>
                <a:lnTo>
                  <a:pt x="1164795" y="947737"/>
                </a:lnTo>
                <a:lnTo>
                  <a:pt x="1172709" y="947737"/>
                </a:lnTo>
                <a:lnTo>
                  <a:pt x="1180622" y="948372"/>
                </a:lnTo>
                <a:lnTo>
                  <a:pt x="1187586" y="949007"/>
                </a:lnTo>
                <a:lnTo>
                  <a:pt x="1193916" y="949959"/>
                </a:lnTo>
                <a:lnTo>
                  <a:pt x="1199930" y="951547"/>
                </a:lnTo>
                <a:lnTo>
                  <a:pt x="1204995" y="953452"/>
                </a:lnTo>
                <a:lnTo>
                  <a:pt x="1209743" y="955674"/>
                </a:lnTo>
                <a:lnTo>
                  <a:pt x="1214174" y="958214"/>
                </a:lnTo>
                <a:lnTo>
                  <a:pt x="1217656" y="961072"/>
                </a:lnTo>
                <a:lnTo>
                  <a:pt x="1221138" y="964247"/>
                </a:lnTo>
                <a:lnTo>
                  <a:pt x="1223670" y="967739"/>
                </a:lnTo>
                <a:lnTo>
                  <a:pt x="1226202" y="971232"/>
                </a:lnTo>
                <a:lnTo>
                  <a:pt x="1228102" y="975359"/>
                </a:lnTo>
                <a:lnTo>
                  <a:pt x="1229684" y="979804"/>
                </a:lnTo>
                <a:lnTo>
                  <a:pt x="1230634" y="983932"/>
                </a:lnTo>
                <a:lnTo>
                  <a:pt x="1231583" y="988694"/>
                </a:lnTo>
                <a:lnTo>
                  <a:pt x="1231900" y="993774"/>
                </a:lnTo>
                <a:lnTo>
                  <a:pt x="1231900" y="998854"/>
                </a:lnTo>
                <a:lnTo>
                  <a:pt x="1231267" y="1003934"/>
                </a:lnTo>
                <a:lnTo>
                  <a:pt x="1230317" y="1009650"/>
                </a:lnTo>
                <a:lnTo>
                  <a:pt x="1229368" y="1015365"/>
                </a:lnTo>
                <a:lnTo>
                  <a:pt x="1228102" y="1021080"/>
                </a:lnTo>
                <a:lnTo>
                  <a:pt x="1226519" y="1027112"/>
                </a:lnTo>
                <a:lnTo>
                  <a:pt x="1224303" y="1033145"/>
                </a:lnTo>
                <a:lnTo>
                  <a:pt x="1222088" y="1039177"/>
                </a:lnTo>
                <a:lnTo>
                  <a:pt x="1219872" y="1045527"/>
                </a:lnTo>
                <a:lnTo>
                  <a:pt x="1214174" y="1058227"/>
                </a:lnTo>
                <a:lnTo>
                  <a:pt x="1207527" y="1070927"/>
                </a:lnTo>
                <a:lnTo>
                  <a:pt x="1200563" y="1084262"/>
                </a:lnTo>
                <a:lnTo>
                  <a:pt x="1192650" y="1097280"/>
                </a:lnTo>
                <a:lnTo>
                  <a:pt x="1184104" y="1110297"/>
                </a:lnTo>
                <a:lnTo>
                  <a:pt x="1177556" y="1120028"/>
                </a:lnTo>
                <a:lnTo>
                  <a:pt x="1226114" y="1144685"/>
                </a:lnTo>
                <a:lnTo>
                  <a:pt x="1235618" y="1136968"/>
                </a:lnTo>
                <a:lnTo>
                  <a:pt x="1241959" y="1131570"/>
                </a:lnTo>
                <a:lnTo>
                  <a:pt x="1248934" y="1126173"/>
                </a:lnTo>
                <a:lnTo>
                  <a:pt x="1256227" y="1121093"/>
                </a:lnTo>
                <a:lnTo>
                  <a:pt x="1263836" y="1116330"/>
                </a:lnTo>
                <a:lnTo>
                  <a:pt x="1271445" y="1111250"/>
                </a:lnTo>
                <a:lnTo>
                  <a:pt x="1279055" y="1106488"/>
                </a:lnTo>
                <a:lnTo>
                  <a:pt x="1286981" y="1102678"/>
                </a:lnTo>
                <a:lnTo>
                  <a:pt x="1295542" y="1098868"/>
                </a:lnTo>
                <a:lnTo>
                  <a:pt x="1303468" y="1095375"/>
                </a:lnTo>
                <a:lnTo>
                  <a:pt x="1304197" y="1095150"/>
                </a:lnTo>
                <a:lnTo>
                  <a:pt x="1255077" y="1053085"/>
                </a:lnTo>
                <a:lnTo>
                  <a:pt x="1253172" y="1051499"/>
                </a:lnTo>
                <a:lnTo>
                  <a:pt x="1251585" y="1049280"/>
                </a:lnTo>
                <a:lnTo>
                  <a:pt x="1249997" y="1047378"/>
                </a:lnTo>
                <a:lnTo>
                  <a:pt x="1248727" y="1045158"/>
                </a:lnTo>
                <a:lnTo>
                  <a:pt x="1247775" y="1042622"/>
                </a:lnTo>
                <a:lnTo>
                  <a:pt x="1247140" y="1040402"/>
                </a:lnTo>
                <a:lnTo>
                  <a:pt x="1246505" y="1038183"/>
                </a:lnTo>
                <a:lnTo>
                  <a:pt x="1246187" y="1035646"/>
                </a:lnTo>
                <a:lnTo>
                  <a:pt x="1246187" y="1033110"/>
                </a:lnTo>
                <a:lnTo>
                  <a:pt x="1246505" y="1030890"/>
                </a:lnTo>
                <a:lnTo>
                  <a:pt x="1246822" y="1028354"/>
                </a:lnTo>
                <a:lnTo>
                  <a:pt x="1247457" y="1026135"/>
                </a:lnTo>
                <a:lnTo>
                  <a:pt x="1248092" y="1023281"/>
                </a:lnTo>
                <a:lnTo>
                  <a:pt x="1249362" y="1021379"/>
                </a:lnTo>
                <a:lnTo>
                  <a:pt x="1250632" y="1019159"/>
                </a:lnTo>
                <a:lnTo>
                  <a:pt x="1252537" y="1016940"/>
                </a:lnTo>
                <a:lnTo>
                  <a:pt x="1254125" y="1015037"/>
                </a:lnTo>
                <a:lnTo>
                  <a:pt x="1256030" y="1013452"/>
                </a:lnTo>
                <a:lnTo>
                  <a:pt x="1258252" y="1012184"/>
                </a:lnTo>
                <a:lnTo>
                  <a:pt x="1260475" y="1010599"/>
                </a:lnTo>
                <a:lnTo>
                  <a:pt x="1262380" y="1009647"/>
                </a:lnTo>
                <a:lnTo>
                  <a:pt x="1264920" y="1009013"/>
                </a:lnTo>
                <a:lnTo>
                  <a:pt x="1267460" y="1008379"/>
                </a:lnTo>
                <a:lnTo>
                  <a:pt x="1269682" y="1008062"/>
                </a:lnTo>
                <a:lnTo>
                  <a:pt x="1272222" y="1008062"/>
                </a:lnTo>
                <a:lnTo>
                  <a:pt x="1274762" y="1008062"/>
                </a:lnTo>
                <a:lnTo>
                  <a:pt x="1277302" y="1008696"/>
                </a:lnTo>
                <a:lnTo>
                  <a:pt x="1279525" y="1009013"/>
                </a:lnTo>
                <a:lnTo>
                  <a:pt x="1281747" y="1009964"/>
                </a:lnTo>
                <a:lnTo>
                  <a:pt x="1284287" y="1010916"/>
                </a:lnTo>
                <a:lnTo>
                  <a:pt x="1286510" y="1012818"/>
                </a:lnTo>
                <a:lnTo>
                  <a:pt x="1288415" y="1014086"/>
                </a:lnTo>
                <a:lnTo>
                  <a:pt x="1476735" y="1175116"/>
                </a:lnTo>
                <a:lnTo>
                  <a:pt x="1485356" y="1180861"/>
                </a:lnTo>
                <a:lnTo>
                  <a:pt x="1496783" y="1187525"/>
                </a:lnTo>
                <a:lnTo>
                  <a:pt x="1503132" y="1191015"/>
                </a:lnTo>
                <a:lnTo>
                  <a:pt x="1509798" y="1194506"/>
                </a:lnTo>
                <a:lnTo>
                  <a:pt x="1516781" y="1197679"/>
                </a:lnTo>
                <a:lnTo>
                  <a:pt x="1523765" y="1200852"/>
                </a:lnTo>
                <a:lnTo>
                  <a:pt x="1531066" y="1203708"/>
                </a:lnTo>
                <a:lnTo>
                  <a:pt x="1538367" y="1206247"/>
                </a:lnTo>
                <a:lnTo>
                  <a:pt x="1545668" y="1208151"/>
                </a:lnTo>
                <a:lnTo>
                  <a:pt x="1552969" y="1209738"/>
                </a:lnTo>
                <a:lnTo>
                  <a:pt x="1560587" y="1210690"/>
                </a:lnTo>
                <a:lnTo>
                  <a:pt x="1567888" y="1211324"/>
                </a:lnTo>
                <a:lnTo>
                  <a:pt x="1572649" y="1210690"/>
                </a:lnTo>
                <a:lnTo>
                  <a:pt x="1577411" y="1210372"/>
                </a:lnTo>
                <a:lnTo>
                  <a:pt x="1581855" y="1209420"/>
                </a:lnTo>
                <a:lnTo>
                  <a:pt x="1586299" y="1208151"/>
                </a:lnTo>
                <a:lnTo>
                  <a:pt x="1590108" y="1206564"/>
                </a:lnTo>
                <a:lnTo>
                  <a:pt x="1593917" y="1204026"/>
                </a:lnTo>
                <a:lnTo>
                  <a:pt x="1597409" y="1201804"/>
                </a:lnTo>
                <a:lnTo>
                  <a:pt x="1600900" y="1198948"/>
                </a:lnTo>
                <a:lnTo>
                  <a:pt x="1601535" y="1197996"/>
                </a:lnTo>
                <a:lnTo>
                  <a:pt x="1601853" y="1197362"/>
                </a:lnTo>
                <a:lnTo>
                  <a:pt x="1602170" y="1195141"/>
                </a:lnTo>
                <a:lnTo>
                  <a:pt x="1602170" y="1191967"/>
                </a:lnTo>
                <a:lnTo>
                  <a:pt x="1601218" y="1188159"/>
                </a:lnTo>
                <a:lnTo>
                  <a:pt x="1599948" y="1183717"/>
                </a:lnTo>
                <a:lnTo>
                  <a:pt x="1597726" y="1178640"/>
                </a:lnTo>
                <a:lnTo>
                  <a:pt x="1595504" y="1173245"/>
                </a:lnTo>
                <a:lnTo>
                  <a:pt x="1592647" y="1167533"/>
                </a:lnTo>
                <a:lnTo>
                  <a:pt x="1589155" y="1161186"/>
                </a:lnTo>
                <a:lnTo>
                  <a:pt x="1585029" y="1154523"/>
                </a:lnTo>
                <a:lnTo>
                  <a:pt x="1580902" y="1147541"/>
                </a:lnTo>
                <a:lnTo>
                  <a:pt x="1576141" y="1140560"/>
                </a:lnTo>
                <a:lnTo>
                  <a:pt x="1570745" y="1132944"/>
                </a:lnTo>
                <a:lnTo>
                  <a:pt x="1565031" y="1125646"/>
                </a:lnTo>
                <a:lnTo>
                  <a:pt x="1559000" y="1118347"/>
                </a:lnTo>
                <a:lnTo>
                  <a:pt x="1552334" y="1111049"/>
                </a:lnTo>
                <a:lnTo>
                  <a:pt x="1550747" y="1109145"/>
                </a:lnTo>
                <a:lnTo>
                  <a:pt x="1549477" y="1106923"/>
                </a:lnTo>
                <a:lnTo>
                  <a:pt x="1548525" y="1105020"/>
                </a:lnTo>
                <a:lnTo>
                  <a:pt x="1548518" y="1105002"/>
                </a:lnTo>
                <a:lnTo>
                  <a:pt x="1288131" y="881697"/>
                </a:lnTo>
                <a:lnTo>
                  <a:pt x="1286218" y="880109"/>
                </a:lnTo>
                <a:lnTo>
                  <a:pt x="1284625" y="878204"/>
                </a:lnTo>
                <a:lnTo>
                  <a:pt x="1283350" y="875982"/>
                </a:lnTo>
                <a:lnTo>
                  <a:pt x="1282394" y="873759"/>
                </a:lnTo>
                <a:lnTo>
                  <a:pt x="1281119" y="871854"/>
                </a:lnTo>
                <a:lnTo>
                  <a:pt x="1280162" y="869314"/>
                </a:lnTo>
                <a:lnTo>
                  <a:pt x="1279844" y="866774"/>
                </a:lnTo>
                <a:lnTo>
                  <a:pt x="1279525" y="864552"/>
                </a:lnTo>
                <a:lnTo>
                  <a:pt x="1279525" y="862012"/>
                </a:lnTo>
                <a:lnTo>
                  <a:pt x="1279525" y="859472"/>
                </a:lnTo>
                <a:lnTo>
                  <a:pt x="1279844" y="857249"/>
                </a:lnTo>
                <a:lnTo>
                  <a:pt x="1280481" y="854709"/>
                </a:lnTo>
                <a:lnTo>
                  <a:pt x="1281437" y="852487"/>
                </a:lnTo>
                <a:lnTo>
                  <a:pt x="1282712" y="849947"/>
                </a:lnTo>
                <a:lnTo>
                  <a:pt x="1283987" y="847724"/>
                </a:lnTo>
                <a:lnTo>
                  <a:pt x="1285581" y="845819"/>
                </a:lnTo>
                <a:lnTo>
                  <a:pt x="1287493" y="843597"/>
                </a:lnTo>
                <a:lnTo>
                  <a:pt x="1289406" y="842009"/>
                </a:lnTo>
                <a:lnTo>
                  <a:pt x="1291637" y="840739"/>
                </a:lnTo>
                <a:lnTo>
                  <a:pt x="1293549" y="839469"/>
                </a:lnTo>
                <a:lnTo>
                  <a:pt x="1296099" y="838517"/>
                </a:lnTo>
                <a:lnTo>
                  <a:pt x="1298330" y="837882"/>
                </a:lnTo>
                <a:lnTo>
                  <a:pt x="1300561" y="837247"/>
                </a:lnTo>
                <a:lnTo>
                  <a:pt x="1303430" y="836929"/>
                </a:lnTo>
                <a:lnTo>
                  <a:pt x="1305661" y="836612"/>
                </a:lnTo>
                <a:lnTo>
                  <a:pt x="1308211" y="836929"/>
                </a:lnTo>
                <a:lnTo>
                  <a:pt x="1310761" y="837247"/>
                </a:lnTo>
                <a:lnTo>
                  <a:pt x="1312992" y="838199"/>
                </a:lnTo>
                <a:lnTo>
                  <a:pt x="1315542" y="839152"/>
                </a:lnTo>
                <a:lnTo>
                  <a:pt x="1317773" y="840104"/>
                </a:lnTo>
                <a:lnTo>
                  <a:pt x="1319685" y="841374"/>
                </a:lnTo>
                <a:lnTo>
                  <a:pt x="1322235" y="842962"/>
                </a:lnTo>
                <a:lnTo>
                  <a:pt x="1599213" y="1080452"/>
                </a:lnTo>
                <a:lnTo>
                  <a:pt x="1601126" y="1082675"/>
                </a:lnTo>
                <a:lnTo>
                  <a:pt x="1602720" y="1084262"/>
                </a:lnTo>
                <a:lnTo>
                  <a:pt x="1603369" y="1085394"/>
                </a:lnTo>
                <a:lnTo>
                  <a:pt x="1603757" y="1085663"/>
                </a:lnTo>
                <a:lnTo>
                  <a:pt x="1609153" y="1089153"/>
                </a:lnTo>
                <a:lnTo>
                  <a:pt x="1614867" y="1092326"/>
                </a:lnTo>
                <a:lnTo>
                  <a:pt x="1621216" y="1095500"/>
                </a:lnTo>
                <a:lnTo>
                  <a:pt x="1627882" y="1098673"/>
                </a:lnTo>
                <a:lnTo>
                  <a:pt x="1634865" y="1101529"/>
                </a:lnTo>
                <a:lnTo>
                  <a:pt x="1642484" y="1104385"/>
                </a:lnTo>
                <a:lnTo>
                  <a:pt x="1650737" y="1106289"/>
                </a:lnTo>
                <a:lnTo>
                  <a:pt x="1658673" y="1107875"/>
                </a:lnTo>
                <a:lnTo>
                  <a:pt x="1667243" y="1109462"/>
                </a:lnTo>
                <a:lnTo>
                  <a:pt x="1676131" y="1109779"/>
                </a:lnTo>
                <a:lnTo>
                  <a:pt x="1680893" y="1109462"/>
                </a:lnTo>
                <a:lnTo>
                  <a:pt x="1685654" y="1109145"/>
                </a:lnTo>
                <a:lnTo>
                  <a:pt x="1690733" y="1108510"/>
                </a:lnTo>
                <a:lnTo>
                  <a:pt x="1695494" y="1107241"/>
                </a:lnTo>
                <a:lnTo>
                  <a:pt x="1700256" y="1105971"/>
                </a:lnTo>
                <a:lnTo>
                  <a:pt x="1705017" y="1104702"/>
                </a:lnTo>
                <a:lnTo>
                  <a:pt x="1709461" y="1102798"/>
                </a:lnTo>
                <a:lnTo>
                  <a:pt x="1713905" y="1100577"/>
                </a:lnTo>
                <a:lnTo>
                  <a:pt x="1718349" y="1098356"/>
                </a:lnTo>
                <a:lnTo>
                  <a:pt x="1722158" y="1095817"/>
                </a:lnTo>
                <a:lnTo>
                  <a:pt x="1725015" y="1092961"/>
                </a:lnTo>
                <a:lnTo>
                  <a:pt x="1726920" y="1090740"/>
                </a:lnTo>
                <a:lnTo>
                  <a:pt x="1728824" y="1088201"/>
                </a:lnTo>
                <a:lnTo>
                  <a:pt x="1729777" y="1085980"/>
                </a:lnTo>
                <a:lnTo>
                  <a:pt x="1730411" y="1083759"/>
                </a:lnTo>
                <a:lnTo>
                  <a:pt x="1730729" y="1081220"/>
                </a:lnTo>
                <a:lnTo>
                  <a:pt x="1731046" y="1078681"/>
                </a:lnTo>
                <a:lnTo>
                  <a:pt x="1731364" y="1075508"/>
                </a:lnTo>
                <a:lnTo>
                  <a:pt x="1731046" y="1072652"/>
                </a:lnTo>
                <a:lnTo>
                  <a:pt x="1730729" y="1069796"/>
                </a:lnTo>
                <a:lnTo>
                  <a:pt x="1729459" y="1063450"/>
                </a:lnTo>
                <a:lnTo>
                  <a:pt x="1727237" y="1056468"/>
                </a:lnTo>
                <a:lnTo>
                  <a:pt x="1724380" y="1049487"/>
                </a:lnTo>
                <a:lnTo>
                  <a:pt x="1721523" y="1042506"/>
                </a:lnTo>
                <a:lnTo>
                  <a:pt x="1717397" y="1035525"/>
                </a:lnTo>
                <a:lnTo>
                  <a:pt x="1713270" y="1028226"/>
                </a:lnTo>
                <a:lnTo>
                  <a:pt x="1708826" y="1021245"/>
                </a:lnTo>
                <a:lnTo>
                  <a:pt x="1704065" y="1014581"/>
                </a:lnTo>
                <a:lnTo>
                  <a:pt x="1699303" y="1008235"/>
                </a:lnTo>
                <a:lnTo>
                  <a:pt x="1694542" y="1001888"/>
                </a:lnTo>
                <a:lnTo>
                  <a:pt x="1685337" y="990781"/>
                </a:lnTo>
                <a:lnTo>
                  <a:pt x="1677083" y="982213"/>
                </a:lnTo>
                <a:lnTo>
                  <a:pt x="1675496" y="980309"/>
                </a:lnTo>
                <a:lnTo>
                  <a:pt x="1674227" y="978406"/>
                </a:lnTo>
                <a:lnTo>
                  <a:pt x="1672005" y="974598"/>
                </a:lnTo>
                <a:lnTo>
                  <a:pt x="1671927" y="974324"/>
                </a:lnTo>
                <a:lnTo>
                  <a:pt x="1444336" y="780150"/>
                </a:lnTo>
                <a:lnTo>
                  <a:pt x="1442107" y="778243"/>
                </a:lnTo>
                <a:lnTo>
                  <a:pt x="1440514" y="776336"/>
                </a:lnTo>
                <a:lnTo>
                  <a:pt x="1439240" y="774429"/>
                </a:lnTo>
                <a:lnTo>
                  <a:pt x="1437966" y="771886"/>
                </a:lnTo>
                <a:lnTo>
                  <a:pt x="1436692" y="769978"/>
                </a:lnTo>
                <a:lnTo>
                  <a:pt x="1436055" y="767753"/>
                </a:lnTo>
                <a:lnTo>
                  <a:pt x="1435418" y="764892"/>
                </a:lnTo>
                <a:lnTo>
                  <a:pt x="1435100" y="762667"/>
                </a:lnTo>
                <a:lnTo>
                  <a:pt x="1435100" y="760442"/>
                </a:lnTo>
                <a:lnTo>
                  <a:pt x="1435418" y="757581"/>
                </a:lnTo>
                <a:lnTo>
                  <a:pt x="1435737" y="755356"/>
                </a:lnTo>
                <a:lnTo>
                  <a:pt x="1436374" y="752813"/>
                </a:lnTo>
                <a:lnTo>
                  <a:pt x="1437329" y="750588"/>
                </a:lnTo>
                <a:lnTo>
                  <a:pt x="1438603" y="748363"/>
                </a:lnTo>
                <a:lnTo>
                  <a:pt x="1439877" y="745820"/>
                </a:lnTo>
                <a:lnTo>
                  <a:pt x="1441470" y="743912"/>
                </a:lnTo>
                <a:lnTo>
                  <a:pt x="1443062" y="742005"/>
                </a:lnTo>
                <a:lnTo>
                  <a:pt x="1445292" y="740098"/>
                </a:lnTo>
                <a:lnTo>
                  <a:pt x="1447203" y="738826"/>
                </a:lnTo>
                <a:lnTo>
                  <a:pt x="1449114" y="737555"/>
                </a:lnTo>
                <a:lnTo>
                  <a:pt x="1451662" y="736601"/>
                </a:lnTo>
                <a:lnTo>
                  <a:pt x="1453891" y="735966"/>
                </a:lnTo>
                <a:lnTo>
                  <a:pt x="1456120" y="735330"/>
                </a:lnTo>
                <a:lnTo>
                  <a:pt x="1458987" y="735012"/>
                </a:lnTo>
                <a:lnTo>
                  <a:pt x="1461216" y="735012"/>
                </a:lnTo>
                <a:lnTo>
                  <a:pt x="1464083" y="735330"/>
                </a:lnTo>
                <a:lnTo>
                  <a:pt x="1466312" y="735648"/>
                </a:lnTo>
                <a:lnTo>
                  <a:pt x="1468542" y="736283"/>
                </a:lnTo>
                <a:lnTo>
                  <a:pt x="1471089" y="736919"/>
                </a:lnTo>
                <a:lnTo>
                  <a:pt x="1473319" y="738191"/>
                </a:lnTo>
                <a:lnTo>
                  <a:pt x="1475548" y="739462"/>
                </a:lnTo>
                <a:lnTo>
                  <a:pt x="1477778" y="741369"/>
                </a:lnTo>
                <a:lnTo>
                  <a:pt x="1720261" y="947946"/>
                </a:lnTo>
                <a:lnTo>
                  <a:pt x="1725967" y="950798"/>
                </a:lnTo>
                <a:lnTo>
                  <a:pt x="1748505" y="962222"/>
                </a:lnTo>
                <a:lnTo>
                  <a:pt x="1760250" y="967934"/>
                </a:lnTo>
                <a:lnTo>
                  <a:pt x="1771043" y="972694"/>
                </a:lnTo>
                <a:lnTo>
                  <a:pt x="1782153" y="976819"/>
                </a:lnTo>
                <a:lnTo>
                  <a:pt x="1787549" y="978723"/>
                </a:lnTo>
                <a:lnTo>
                  <a:pt x="1792628" y="980309"/>
                </a:lnTo>
                <a:lnTo>
                  <a:pt x="1797389" y="981579"/>
                </a:lnTo>
                <a:lnTo>
                  <a:pt x="1802468" y="982531"/>
                </a:lnTo>
                <a:lnTo>
                  <a:pt x="1806912" y="982848"/>
                </a:lnTo>
                <a:lnTo>
                  <a:pt x="1811673" y="983165"/>
                </a:lnTo>
                <a:lnTo>
                  <a:pt x="1814848" y="983165"/>
                </a:lnTo>
                <a:lnTo>
                  <a:pt x="1818974" y="982531"/>
                </a:lnTo>
                <a:lnTo>
                  <a:pt x="1820879" y="981896"/>
                </a:lnTo>
                <a:lnTo>
                  <a:pt x="1823101" y="981261"/>
                </a:lnTo>
                <a:lnTo>
                  <a:pt x="1825640" y="979992"/>
                </a:lnTo>
                <a:lnTo>
                  <a:pt x="1827862" y="977771"/>
                </a:lnTo>
                <a:lnTo>
                  <a:pt x="1829767" y="975867"/>
                </a:lnTo>
                <a:lnTo>
                  <a:pt x="1832306" y="973328"/>
                </a:lnTo>
                <a:lnTo>
                  <a:pt x="1834528" y="969838"/>
                </a:lnTo>
                <a:lnTo>
                  <a:pt x="1836433" y="965395"/>
                </a:lnTo>
                <a:lnTo>
                  <a:pt x="1838972" y="960953"/>
                </a:lnTo>
                <a:lnTo>
                  <a:pt x="1840559" y="955558"/>
                </a:lnTo>
                <a:lnTo>
                  <a:pt x="1842464" y="948894"/>
                </a:lnTo>
                <a:lnTo>
                  <a:pt x="1844369" y="941596"/>
                </a:lnTo>
                <a:lnTo>
                  <a:pt x="1845321" y="935884"/>
                </a:lnTo>
                <a:lnTo>
                  <a:pt x="1845638" y="929854"/>
                </a:lnTo>
                <a:lnTo>
                  <a:pt x="1845321" y="924143"/>
                </a:lnTo>
                <a:lnTo>
                  <a:pt x="1844686" y="918113"/>
                </a:lnTo>
                <a:lnTo>
                  <a:pt x="1843099" y="912401"/>
                </a:lnTo>
                <a:lnTo>
                  <a:pt x="1841194" y="906689"/>
                </a:lnTo>
                <a:lnTo>
                  <a:pt x="1839290" y="901295"/>
                </a:lnTo>
                <a:lnTo>
                  <a:pt x="1836433" y="895900"/>
                </a:lnTo>
                <a:lnTo>
                  <a:pt x="1833576" y="890188"/>
                </a:lnTo>
                <a:lnTo>
                  <a:pt x="1830719" y="884794"/>
                </a:lnTo>
                <a:lnTo>
                  <a:pt x="1823101" y="874005"/>
                </a:lnTo>
                <a:lnTo>
                  <a:pt x="1815483" y="863216"/>
                </a:lnTo>
                <a:lnTo>
                  <a:pt x="1807864" y="852744"/>
                </a:lnTo>
                <a:lnTo>
                  <a:pt x="1798976" y="841320"/>
                </a:lnTo>
                <a:lnTo>
                  <a:pt x="1794850" y="835608"/>
                </a:lnTo>
                <a:lnTo>
                  <a:pt x="1791041" y="829896"/>
                </a:lnTo>
                <a:lnTo>
                  <a:pt x="1783105" y="817520"/>
                </a:lnTo>
                <a:lnTo>
                  <a:pt x="1775487" y="804510"/>
                </a:lnTo>
                <a:lnTo>
                  <a:pt x="1772927" y="799925"/>
                </a:lnTo>
                <a:lnTo>
                  <a:pt x="1762353" y="789648"/>
                </a:lnTo>
                <a:lnTo>
                  <a:pt x="1738534" y="767435"/>
                </a:lnTo>
                <a:lnTo>
                  <a:pt x="1711856" y="742048"/>
                </a:lnTo>
                <a:lnTo>
                  <a:pt x="1682955" y="714758"/>
                </a:lnTo>
                <a:lnTo>
                  <a:pt x="1652148" y="686833"/>
                </a:lnTo>
                <a:lnTo>
                  <a:pt x="1620389" y="659225"/>
                </a:lnTo>
                <a:lnTo>
                  <a:pt x="1588630" y="631935"/>
                </a:lnTo>
                <a:lnTo>
                  <a:pt x="1573385" y="619242"/>
                </a:lnTo>
                <a:lnTo>
                  <a:pt x="1557823" y="606866"/>
                </a:lnTo>
                <a:lnTo>
                  <a:pt x="1542896" y="595125"/>
                </a:lnTo>
                <a:lnTo>
                  <a:pt x="1528605" y="584018"/>
                </a:lnTo>
                <a:lnTo>
                  <a:pt x="1514948" y="574181"/>
                </a:lnTo>
                <a:lnTo>
                  <a:pt x="1501609" y="564661"/>
                </a:lnTo>
                <a:lnTo>
                  <a:pt x="1489223" y="557045"/>
                </a:lnTo>
                <a:lnTo>
                  <a:pt x="1477790" y="550064"/>
                </a:lnTo>
                <a:lnTo>
                  <a:pt x="1466992" y="544669"/>
                </a:lnTo>
                <a:lnTo>
                  <a:pt x="1462228" y="542448"/>
                </a:lnTo>
                <a:lnTo>
                  <a:pt x="1457781" y="540544"/>
                </a:lnTo>
                <a:lnTo>
                  <a:pt x="1453335" y="538957"/>
                </a:lnTo>
                <a:lnTo>
                  <a:pt x="1449206" y="538005"/>
                </a:lnTo>
                <a:lnTo>
                  <a:pt x="1445713" y="537371"/>
                </a:lnTo>
                <a:lnTo>
                  <a:pt x="1442219" y="537371"/>
                </a:lnTo>
                <a:lnTo>
                  <a:pt x="1429516" y="537053"/>
                </a:lnTo>
                <a:lnTo>
                  <a:pt x="1417129" y="536101"/>
                </a:lnTo>
                <a:lnTo>
                  <a:pt x="1393310" y="533563"/>
                </a:lnTo>
                <a:lnTo>
                  <a:pt x="1381559" y="532928"/>
                </a:lnTo>
                <a:lnTo>
                  <a:pt x="1369808" y="532611"/>
                </a:lnTo>
                <a:lnTo>
                  <a:pt x="1363774" y="532928"/>
                </a:lnTo>
                <a:lnTo>
                  <a:pt x="1357740" y="533245"/>
                </a:lnTo>
                <a:lnTo>
                  <a:pt x="1351705" y="533880"/>
                </a:lnTo>
                <a:lnTo>
                  <a:pt x="1345671" y="535149"/>
                </a:lnTo>
                <a:lnTo>
                  <a:pt x="1339637" y="536419"/>
                </a:lnTo>
                <a:lnTo>
                  <a:pt x="1333920" y="538323"/>
                </a:lnTo>
                <a:lnTo>
                  <a:pt x="1327568" y="540227"/>
                </a:lnTo>
                <a:lnTo>
                  <a:pt x="1321534" y="543083"/>
                </a:lnTo>
                <a:lnTo>
                  <a:pt x="1315182" y="546256"/>
                </a:lnTo>
                <a:lnTo>
                  <a:pt x="1308830" y="549746"/>
                </a:lnTo>
                <a:lnTo>
                  <a:pt x="1302161" y="553872"/>
                </a:lnTo>
                <a:lnTo>
                  <a:pt x="1295491" y="558949"/>
                </a:lnTo>
                <a:lnTo>
                  <a:pt x="1288822" y="564344"/>
                </a:lnTo>
                <a:lnTo>
                  <a:pt x="1281517" y="570373"/>
                </a:lnTo>
                <a:lnTo>
                  <a:pt x="1274530" y="577037"/>
                </a:lnTo>
                <a:lnTo>
                  <a:pt x="1267225" y="584653"/>
                </a:lnTo>
                <a:lnTo>
                  <a:pt x="1259921" y="593221"/>
                </a:lnTo>
                <a:lnTo>
                  <a:pt x="1252616" y="602106"/>
                </a:lnTo>
                <a:lnTo>
                  <a:pt x="1244676" y="612260"/>
                </a:lnTo>
                <a:lnTo>
                  <a:pt x="1236737" y="622732"/>
                </a:lnTo>
                <a:lnTo>
                  <a:pt x="1232608" y="628444"/>
                </a:lnTo>
                <a:lnTo>
                  <a:pt x="1228162" y="633839"/>
                </a:lnTo>
                <a:lnTo>
                  <a:pt x="1219269" y="644628"/>
                </a:lnTo>
                <a:lnTo>
                  <a:pt x="1209424" y="654783"/>
                </a:lnTo>
                <a:lnTo>
                  <a:pt x="1199261" y="664937"/>
                </a:lnTo>
                <a:lnTo>
                  <a:pt x="1188145" y="674140"/>
                </a:lnTo>
                <a:lnTo>
                  <a:pt x="1177029" y="683342"/>
                </a:lnTo>
                <a:lnTo>
                  <a:pt x="1165278" y="691593"/>
                </a:lnTo>
                <a:lnTo>
                  <a:pt x="1153845" y="699526"/>
                </a:lnTo>
                <a:lnTo>
                  <a:pt x="1141776" y="706508"/>
                </a:lnTo>
                <a:lnTo>
                  <a:pt x="1129390" y="713171"/>
                </a:lnTo>
                <a:lnTo>
                  <a:pt x="1117322" y="718883"/>
                </a:lnTo>
                <a:lnTo>
                  <a:pt x="1105253" y="724278"/>
                </a:lnTo>
                <a:lnTo>
                  <a:pt x="1093184" y="728403"/>
                </a:lnTo>
                <a:lnTo>
                  <a:pt x="1081433" y="731894"/>
                </a:lnTo>
                <a:lnTo>
                  <a:pt x="1070318" y="734433"/>
                </a:lnTo>
                <a:lnTo>
                  <a:pt x="1064601" y="735385"/>
                </a:lnTo>
                <a:lnTo>
                  <a:pt x="1059202" y="736019"/>
                </a:lnTo>
                <a:lnTo>
                  <a:pt x="1053803" y="736654"/>
                </a:lnTo>
                <a:lnTo>
                  <a:pt x="1048404" y="736971"/>
                </a:lnTo>
                <a:lnTo>
                  <a:pt x="1043322" y="736971"/>
                </a:lnTo>
                <a:lnTo>
                  <a:pt x="1038558" y="736654"/>
                </a:lnTo>
                <a:lnTo>
                  <a:pt x="1033795" y="736019"/>
                </a:lnTo>
                <a:lnTo>
                  <a:pt x="1029031" y="735385"/>
                </a:lnTo>
                <a:lnTo>
                  <a:pt x="1024267" y="734433"/>
                </a:lnTo>
                <a:lnTo>
                  <a:pt x="1020138" y="732846"/>
                </a:lnTo>
                <a:lnTo>
                  <a:pt x="1016009" y="731259"/>
                </a:lnTo>
                <a:lnTo>
                  <a:pt x="1012198" y="729355"/>
                </a:lnTo>
                <a:lnTo>
                  <a:pt x="1008387" y="727134"/>
                </a:lnTo>
                <a:lnTo>
                  <a:pt x="1004894" y="724595"/>
                </a:lnTo>
                <a:lnTo>
                  <a:pt x="1001718" y="722057"/>
                </a:lnTo>
                <a:lnTo>
                  <a:pt x="998542" y="718883"/>
                </a:lnTo>
                <a:lnTo>
                  <a:pt x="996001" y="715710"/>
                </a:lnTo>
                <a:lnTo>
                  <a:pt x="993778" y="711902"/>
                </a:lnTo>
                <a:lnTo>
                  <a:pt x="991237" y="707777"/>
                </a:lnTo>
                <a:lnTo>
                  <a:pt x="989331" y="703652"/>
                </a:lnTo>
                <a:lnTo>
                  <a:pt x="987744" y="698892"/>
                </a:lnTo>
                <a:lnTo>
                  <a:pt x="986473" y="693814"/>
                </a:lnTo>
                <a:lnTo>
                  <a:pt x="985203" y="688420"/>
                </a:lnTo>
                <a:lnTo>
                  <a:pt x="984568" y="683025"/>
                </a:lnTo>
                <a:lnTo>
                  <a:pt x="984250" y="676678"/>
                </a:lnTo>
                <a:lnTo>
                  <a:pt x="984250" y="670332"/>
                </a:lnTo>
                <a:lnTo>
                  <a:pt x="984250" y="663668"/>
                </a:lnTo>
                <a:lnTo>
                  <a:pt x="984885" y="656369"/>
                </a:lnTo>
                <a:lnTo>
                  <a:pt x="986156" y="648753"/>
                </a:lnTo>
                <a:lnTo>
                  <a:pt x="987744" y="641138"/>
                </a:lnTo>
                <a:lnTo>
                  <a:pt x="989331" y="632887"/>
                </a:lnTo>
                <a:lnTo>
                  <a:pt x="991237" y="624002"/>
                </a:lnTo>
                <a:lnTo>
                  <a:pt x="994095" y="615116"/>
                </a:lnTo>
                <a:lnTo>
                  <a:pt x="996954" y="605914"/>
                </a:lnTo>
                <a:lnTo>
                  <a:pt x="1002035" y="594173"/>
                </a:lnTo>
                <a:lnTo>
                  <a:pt x="1007752" y="580845"/>
                </a:lnTo>
                <a:lnTo>
                  <a:pt x="1015692" y="563074"/>
                </a:lnTo>
                <a:lnTo>
                  <a:pt x="1025855" y="542131"/>
                </a:lnTo>
                <a:lnTo>
                  <a:pt x="1037606" y="518648"/>
                </a:lnTo>
                <a:lnTo>
                  <a:pt x="1050627" y="492944"/>
                </a:lnTo>
                <a:lnTo>
                  <a:pt x="1057932" y="479934"/>
                </a:lnTo>
                <a:lnTo>
                  <a:pt x="1065554" y="466606"/>
                </a:lnTo>
                <a:lnTo>
                  <a:pt x="1073176" y="452961"/>
                </a:lnTo>
                <a:lnTo>
                  <a:pt x="1081433" y="439316"/>
                </a:lnTo>
                <a:lnTo>
                  <a:pt x="1090326" y="425988"/>
                </a:lnTo>
                <a:lnTo>
                  <a:pt x="1098901" y="412660"/>
                </a:lnTo>
                <a:lnTo>
                  <a:pt x="1107794" y="399015"/>
                </a:lnTo>
                <a:lnTo>
                  <a:pt x="1117322" y="386321"/>
                </a:lnTo>
                <a:lnTo>
                  <a:pt x="1126532" y="374263"/>
                </a:lnTo>
                <a:lnTo>
                  <a:pt x="1136695" y="362522"/>
                </a:lnTo>
                <a:lnTo>
                  <a:pt x="1146223" y="351098"/>
                </a:lnTo>
                <a:lnTo>
                  <a:pt x="1156703" y="340626"/>
                </a:lnTo>
                <a:lnTo>
                  <a:pt x="1166866" y="331106"/>
                </a:lnTo>
                <a:lnTo>
                  <a:pt x="1177029" y="322538"/>
                </a:lnTo>
                <a:lnTo>
                  <a:pt x="1182428" y="318095"/>
                </a:lnTo>
                <a:lnTo>
                  <a:pt x="1187827" y="314287"/>
                </a:lnTo>
                <a:lnTo>
                  <a:pt x="1193226" y="311114"/>
                </a:lnTo>
                <a:lnTo>
                  <a:pt x="1197990" y="307624"/>
                </a:lnTo>
                <a:lnTo>
                  <a:pt x="1203389" y="304768"/>
                </a:lnTo>
                <a:lnTo>
                  <a:pt x="1208788" y="301912"/>
                </a:lnTo>
                <a:lnTo>
                  <a:pt x="1214187" y="299690"/>
                </a:lnTo>
                <a:lnTo>
                  <a:pt x="1219587" y="297786"/>
                </a:lnTo>
                <a:lnTo>
                  <a:pt x="1233878" y="293026"/>
                </a:lnTo>
                <a:lnTo>
                  <a:pt x="1248805" y="288584"/>
                </a:lnTo>
                <a:lnTo>
                  <a:pt x="1264367" y="284458"/>
                </a:lnTo>
                <a:lnTo>
                  <a:pt x="1279929" y="280651"/>
                </a:lnTo>
                <a:lnTo>
                  <a:pt x="1296126" y="276843"/>
                </a:lnTo>
                <a:lnTo>
                  <a:pt x="1312324" y="273352"/>
                </a:lnTo>
                <a:lnTo>
                  <a:pt x="1329156" y="270179"/>
                </a:lnTo>
                <a:lnTo>
                  <a:pt x="1345989" y="267323"/>
                </a:lnTo>
                <a:lnTo>
                  <a:pt x="1363456" y="264784"/>
                </a:lnTo>
                <a:lnTo>
                  <a:pt x="1380606" y="261928"/>
                </a:lnTo>
                <a:lnTo>
                  <a:pt x="1398391" y="259707"/>
                </a:lnTo>
                <a:lnTo>
                  <a:pt x="1402962" y="259030"/>
                </a:lnTo>
                <a:lnTo>
                  <a:pt x="1213954" y="208886"/>
                </a:lnTo>
                <a:close/>
                <a:moveTo>
                  <a:pt x="1214906" y="157162"/>
                </a:moveTo>
                <a:lnTo>
                  <a:pt x="1219033" y="157479"/>
                </a:lnTo>
                <a:lnTo>
                  <a:pt x="1222842" y="158114"/>
                </a:lnTo>
                <a:lnTo>
                  <a:pt x="1555169" y="246562"/>
                </a:lnTo>
                <a:lnTo>
                  <a:pt x="1581643" y="245744"/>
                </a:lnTo>
                <a:lnTo>
                  <a:pt x="1610544" y="244792"/>
                </a:lnTo>
                <a:lnTo>
                  <a:pt x="1637221" y="244475"/>
                </a:lnTo>
                <a:lnTo>
                  <a:pt x="1661041" y="244792"/>
                </a:lnTo>
                <a:lnTo>
                  <a:pt x="1682002" y="245744"/>
                </a:lnTo>
                <a:lnTo>
                  <a:pt x="1698835" y="246379"/>
                </a:lnTo>
                <a:lnTo>
                  <a:pt x="1713126" y="247648"/>
                </a:lnTo>
                <a:lnTo>
                  <a:pt x="1727418" y="249552"/>
                </a:lnTo>
                <a:lnTo>
                  <a:pt x="1740757" y="252091"/>
                </a:lnTo>
                <a:lnTo>
                  <a:pt x="1754096" y="254947"/>
                </a:lnTo>
                <a:lnTo>
                  <a:pt x="1766799" y="258755"/>
                </a:lnTo>
                <a:lnTo>
                  <a:pt x="1779503" y="262563"/>
                </a:lnTo>
                <a:lnTo>
                  <a:pt x="1791572" y="267323"/>
                </a:lnTo>
                <a:lnTo>
                  <a:pt x="1803323" y="272400"/>
                </a:lnTo>
                <a:lnTo>
                  <a:pt x="1814756" y="277795"/>
                </a:lnTo>
                <a:lnTo>
                  <a:pt x="1826189" y="283506"/>
                </a:lnTo>
                <a:lnTo>
                  <a:pt x="1836988" y="289853"/>
                </a:lnTo>
                <a:lnTo>
                  <a:pt x="1847468" y="296834"/>
                </a:lnTo>
                <a:lnTo>
                  <a:pt x="1857631" y="303816"/>
                </a:lnTo>
                <a:lnTo>
                  <a:pt x="1867477" y="311114"/>
                </a:lnTo>
                <a:lnTo>
                  <a:pt x="1877322" y="318730"/>
                </a:lnTo>
                <a:lnTo>
                  <a:pt x="1886532" y="326981"/>
                </a:lnTo>
                <a:lnTo>
                  <a:pt x="1895742" y="335549"/>
                </a:lnTo>
                <a:lnTo>
                  <a:pt x="1904317" y="344117"/>
                </a:lnTo>
                <a:lnTo>
                  <a:pt x="1912575" y="352684"/>
                </a:lnTo>
                <a:lnTo>
                  <a:pt x="1921150" y="362204"/>
                </a:lnTo>
                <a:lnTo>
                  <a:pt x="1928772" y="371407"/>
                </a:lnTo>
                <a:lnTo>
                  <a:pt x="1936394" y="380927"/>
                </a:lnTo>
                <a:lnTo>
                  <a:pt x="1943699" y="390764"/>
                </a:lnTo>
                <a:lnTo>
                  <a:pt x="1951003" y="400601"/>
                </a:lnTo>
                <a:lnTo>
                  <a:pt x="1957673" y="410439"/>
                </a:lnTo>
                <a:lnTo>
                  <a:pt x="1964342" y="420910"/>
                </a:lnTo>
                <a:lnTo>
                  <a:pt x="1970694" y="431065"/>
                </a:lnTo>
                <a:lnTo>
                  <a:pt x="1976729" y="441537"/>
                </a:lnTo>
                <a:lnTo>
                  <a:pt x="1982445" y="452009"/>
                </a:lnTo>
                <a:lnTo>
                  <a:pt x="1988162" y="462163"/>
                </a:lnTo>
                <a:lnTo>
                  <a:pt x="1993561" y="472635"/>
                </a:lnTo>
                <a:lnTo>
                  <a:pt x="1998643" y="483424"/>
                </a:lnTo>
                <a:lnTo>
                  <a:pt x="2008170" y="504051"/>
                </a:lnTo>
                <a:lnTo>
                  <a:pt x="2017063" y="524677"/>
                </a:lnTo>
                <a:lnTo>
                  <a:pt x="2025003" y="544986"/>
                </a:lnTo>
                <a:lnTo>
                  <a:pt x="2031990" y="564661"/>
                </a:lnTo>
                <a:lnTo>
                  <a:pt x="2038342" y="584018"/>
                </a:lnTo>
                <a:lnTo>
                  <a:pt x="2044058" y="602106"/>
                </a:lnTo>
                <a:lnTo>
                  <a:pt x="2048505" y="619559"/>
                </a:lnTo>
                <a:lnTo>
                  <a:pt x="2052951" y="635426"/>
                </a:lnTo>
                <a:lnTo>
                  <a:pt x="2056762" y="650023"/>
                </a:lnTo>
                <a:lnTo>
                  <a:pt x="2059620" y="663668"/>
                </a:lnTo>
                <a:lnTo>
                  <a:pt x="2064067" y="685246"/>
                </a:lnTo>
                <a:lnTo>
                  <a:pt x="2066290" y="699209"/>
                </a:lnTo>
                <a:lnTo>
                  <a:pt x="2066925" y="703969"/>
                </a:lnTo>
                <a:lnTo>
                  <a:pt x="1845974" y="818319"/>
                </a:lnTo>
                <a:lnTo>
                  <a:pt x="1848495" y="821646"/>
                </a:lnTo>
                <a:lnTo>
                  <a:pt x="1858018" y="834339"/>
                </a:lnTo>
                <a:lnTo>
                  <a:pt x="1862462" y="841003"/>
                </a:lnTo>
                <a:lnTo>
                  <a:pt x="1867541" y="847667"/>
                </a:lnTo>
                <a:lnTo>
                  <a:pt x="1872303" y="854965"/>
                </a:lnTo>
                <a:lnTo>
                  <a:pt x="1877064" y="862264"/>
                </a:lnTo>
                <a:lnTo>
                  <a:pt x="1880873" y="870514"/>
                </a:lnTo>
                <a:lnTo>
                  <a:pt x="1885000" y="878447"/>
                </a:lnTo>
                <a:lnTo>
                  <a:pt x="1888174" y="886698"/>
                </a:lnTo>
                <a:lnTo>
                  <a:pt x="1891348" y="894948"/>
                </a:lnTo>
                <a:lnTo>
                  <a:pt x="1893888" y="904151"/>
                </a:lnTo>
                <a:lnTo>
                  <a:pt x="1895792" y="913036"/>
                </a:lnTo>
                <a:lnTo>
                  <a:pt x="1896427" y="917796"/>
                </a:lnTo>
                <a:lnTo>
                  <a:pt x="1896745" y="922556"/>
                </a:lnTo>
                <a:lnTo>
                  <a:pt x="1897062" y="927316"/>
                </a:lnTo>
                <a:lnTo>
                  <a:pt x="1897062" y="932076"/>
                </a:lnTo>
                <a:lnTo>
                  <a:pt x="1896745" y="937153"/>
                </a:lnTo>
                <a:lnTo>
                  <a:pt x="1896427" y="942230"/>
                </a:lnTo>
                <a:lnTo>
                  <a:pt x="1895475" y="946990"/>
                </a:lnTo>
                <a:lnTo>
                  <a:pt x="1894523" y="952067"/>
                </a:lnTo>
                <a:lnTo>
                  <a:pt x="1892935" y="958414"/>
                </a:lnTo>
                <a:lnTo>
                  <a:pt x="1891666" y="964443"/>
                </a:lnTo>
                <a:lnTo>
                  <a:pt x="1890079" y="969838"/>
                </a:lnTo>
                <a:lnTo>
                  <a:pt x="1887857" y="975232"/>
                </a:lnTo>
                <a:lnTo>
                  <a:pt x="1886269" y="980309"/>
                </a:lnTo>
                <a:lnTo>
                  <a:pt x="1884047" y="985069"/>
                </a:lnTo>
                <a:lnTo>
                  <a:pt x="1881825" y="989512"/>
                </a:lnTo>
                <a:lnTo>
                  <a:pt x="1879603" y="993955"/>
                </a:lnTo>
                <a:lnTo>
                  <a:pt x="1877381" y="997762"/>
                </a:lnTo>
                <a:lnTo>
                  <a:pt x="1874842" y="1001570"/>
                </a:lnTo>
                <a:lnTo>
                  <a:pt x="1872620" y="1004744"/>
                </a:lnTo>
                <a:lnTo>
                  <a:pt x="1870081" y="1008235"/>
                </a:lnTo>
                <a:lnTo>
                  <a:pt x="1867224" y="1011091"/>
                </a:lnTo>
                <a:lnTo>
                  <a:pt x="1864684" y="1013947"/>
                </a:lnTo>
                <a:lnTo>
                  <a:pt x="1858971" y="1019024"/>
                </a:lnTo>
                <a:lnTo>
                  <a:pt x="1852939" y="1022832"/>
                </a:lnTo>
                <a:lnTo>
                  <a:pt x="1847226" y="1026640"/>
                </a:lnTo>
                <a:lnTo>
                  <a:pt x="1841194" y="1029178"/>
                </a:lnTo>
                <a:lnTo>
                  <a:pt x="1834846" y="1031400"/>
                </a:lnTo>
                <a:lnTo>
                  <a:pt x="1828815" y="1032986"/>
                </a:lnTo>
                <a:lnTo>
                  <a:pt x="1822783" y="1033938"/>
                </a:lnTo>
                <a:lnTo>
                  <a:pt x="1817070" y="1034255"/>
                </a:lnTo>
                <a:lnTo>
                  <a:pt x="1811673" y="1034573"/>
                </a:lnTo>
                <a:lnTo>
                  <a:pt x="1806595" y="1034255"/>
                </a:lnTo>
                <a:lnTo>
                  <a:pt x="1801516" y="1033938"/>
                </a:lnTo>
                <a:lnTo>
                  <a:pt x="1796119" y="1033303"/>
                </a:lnTo>
                <a:lnTo>
                  <a:pt x="1791041" y="1032669"/>
                </a:lnTo>
                <a:lnTo>
                  <a:pt x="1781200" y="1030130"/>
                </a:lnTo>
                <a:lnTo>
                  <a:pt x="1770725" y="1027274"/>
                </a:lnTo>
                <a:lnTo>
                  <a:pt x="1773899" y="1034890"/>
                </a:lnTo>
                <a:lnTo>
                  <a:pt x="1776756" y="1042506"/>
                </a:lnTo>
                <a:lnTo>
                  <a:pt x="1778661" y="1050757"/>
                </a:lnTo>
                <a:lnTo>
                  <a:pt x="1780883" y="1058372"/>
                </a:lnTo>
                <a:lnTo>
                  <a:pt x="1781835" y="1066306"/>
                </a:lnTo>
                <a:lnTo>
                  <a:pt x="1782470" y="1074239"/>
                </a:lnTo>
                <a:lnTo>
                  <a:pt x="1782470" y="1081855"/>
                </a:lnTo>
                <a:lnTo>
                  <a:pt x="1781518" y="1090105"/>
                </a:lnTo>
                <a:lnTo>
                  <a:pt x="1780248" y="1096769"/>
                </a:lnTo>
                <a:lnTo>
                  <a:pt x="1779296" y="1099942"/>
                </a:lnTo>
                <a:lnTo>
                  <a:pt x="1777709" y="1103750"/>
                </a:lnTo>
                <a:lnTo>
                  <a:pt x="1776439" y="1107241"/>
                </a:lnTo>
                <a:lnTo>
                  <a:pt x="1774534" y="1111049"/>
                </a:lnTo>
                <a:lnTo>
                  <a:pt x="1772312" y="1115174"/>
                </a:lnTo>
                <a:lnTo>
                  <a:pt x="1770090" y="1118665"/>
                </a:lnTo>
                <a:lnTo>
                  <a:pt x="1767551" y="1122473"/>
                </a:lnTo>
                <a:lnTo>
                  <a:pt x="1764059" y="1125963"/>
                </a:lnTo>
                <a:lnTo>
                  <a:pt x="1760885" y="1129771"/>
                </a:lnTo>
                <a:lnTo>
                  <a:pt x="1756758" y="1133262"/>
                </a:lnTo>
                <a:lnTo>
                  <a:pt x="1752632" y="1137070"/>
                </a:lnTo>
                <a:lnTo>
                  <a:pt x="1747870" y="1140560"/>
                </a:lnTo>
                <a:lnTo>
                  <a:pt x="1742791" y="1143416"/>
                </a:lnTo>
                <a:lnTo>
                  <a:pt x="1737077" y="1146907"/>
                </a:lnTo>
                <a:lnTo>
                  <a:pt x="1729777" y="1150080"/>
                </a:lnTo>
                <a:lnTo>
                  <a:pt x="1722476" y="1152619"/>
                </a:lnTo>
                <a:lnTo>
                  <a:pt x="1714857" y="1155475"/>
                </a:lnTo>
                <a:lnTo>
                  <a:pt x="1707239" y="1157379"/>
                </a:lnTo>
                <a:lnTo>
                  <a:pt x="1699621" y="1158965"/>
                </a:lnTo>
                <a:lnTo>
                  <a:pt x="1691685" y="1160235"/>
                </a:lnTo>
                <a:lnTo>
                  <a:pt x="1683749" y="1160869"/>
                </a:lnTo>
                <a:lnTo>
                  <a:pt x="1676131" y="1161186"/>
                </a:lnTo>
                <a:lnTo>
                  <a:pt x="1667878" y="1160869"/>
                </a:lnTo>
                <a:lnTo>
                  <a:pt x="1659942" y="1160235"/>
                </a:lnTo>
                <a:lnTo>
                  <a:pt x="1652324" y="1158965"/>
                </a:lnTo>
                <a:lnTo>
                  <a:pt x="1644706" y="1157696"/>
                </a:lnTo>
                <a:lnTo>
                  <a:pt x="1646928" y="1163090"/>
                </a:lnTo>
                <a:lnTo>
                  <a:pt x="1648515" y="1168485"/>
                </a:lnTo>
                <a:lnTo>
                  <a:pt x="1650419" y="1173880"/>
                </a:lnTo>
                <a:lnTo>
                  <a:pt x="1651372" y="1179274"/>
                </a:lnTo>
                <a:lnTo>
                  <a:pt x="1652324" y="1184034"/>
                </a:lnTo>
                <a:lnTo>
                  <a:pt x="1652959" y="1189429"/>
                </a:lnTo>
                <a:lnTo>
                  <a:pt x="1653276" y="1194823"/>
                </a:lnTo>
                <a:lnTo>
                  <a:pt x="1653276" y="1199900"/>
                </a:lnTo>
                <a:lnTo>
                  <a:pt x="1652641" y="1204978"/>
                </a:lnTo>
                <a:lnTo>
                  <a:pt x="1651689" y="1209738"/>
                </a:lnTo>
                <a:lnTo>
                  <a:pt x="1650419" y="1214498"/>
                </a:lnTo>
                <a:lnTo>
                  <a:pt x="1648515" y="1219257"/>
                </a:lnTo>
                <a:lnTo>
                  <a:pt x="1646293" y="1223700"/>
                </a:lnTo>
                <a:lnTo>
                  <a:pt x="1643118" y="1228143"/>
                </a:lnTo>
                <a:lnTo>
                  <a:pt x="1639944" y="1232585"/>
                </a:lnTo>
                <a:lnTo>
                  <a:pt x="1635817" y="1236393"/>
                </a:lnTo>
                <a:lnTo>
                  <a:pt x="1632643" y="1239566"/>
                </a:lnTo>
                <a:lnTo>
                  <a:pt x="1628834" y="1242422"/>
                </a:lnTo>
                <a:lnTo>
                  <a:pt x="1625342" y="1245278"/>
                </a:lnTo>
                <a:lnTo>
                  <a:pt x="1621216" y="1247817"/>
                </a:lnTo>
                <a:lnTo>
                  <a:pt x="1617089" y="1250356"/>
                </a:lnTo>
                <a:lnTo>
                  <a:pt x="1613280" y="1252260"/>
                </a:lnTo>
                <a:lnTo>
                  <a:pt x="1609153" y="1254163"/>
                </a:lnTo>
                <a:lnTo>
                  <a:pt x="1604709" y="1255750"/>
                </a:lnTo>
                <a:lnTo>
                  <a:pt x="1600583" y="1257654"/>
                </a:lnTo>
                <a:lnTo>
                  <a:pt x="1596139" y="1258923"/>
                </a:lnTo>
                <a:lnTo>
                  <a:pt x="1591377" y="1259875"/>
                </a:lnTo>
                <a:lnTo>
                  <a:pt x="1587251" y="1260827"/>
                </a:lnTo>
                <a:lnTo>
                  <a:pt x="1582489" y="1261462"/>
                </a:lnTo>
                <a:lnTo>
                  <a:pt x="1577411" y="1261779"/>
                </a:lnTo>
                <a:lnTo>
                  <a:pt x="1572649" y="1262097"/>
                </a:lnTo>
                <a:lnTo>
                  <a:pt x="1567888" y="1262414"/>
                </a:lnTo>
                <a:lnTo>
                  <a:pt x="1558047" y="1261779"/>
                </a:lnTo>
                <a:lnTo>
                  <a:pt x="1548842" y="1260827"/>
                </a:lnTo>
                <a:lnTo>
                  <a:pt x="1539319" y="1259241"/>
                </a:lnTo>
                <a:lnTo>
                  <a:pt x="1530113" y="1257337"/>
                </a:lnTo>
                <a:lnTo>
                  <a:pt x="1520591" y="1254481"/>
                </a:lnTo>
                <a:lnTo>
                  <a:pt x="1512020" y="1251308"/>
                </a:lnTo>
                <a:lnTo>
                  <a:pt x="1503449" y="1247817"/>
                </a:lnTo>
                <a:lnTo>
                  <a:pt x="1494879" y="1244326"/>
                </a:lnTo>
                <a:lnTo>
                  <a:pt x="1495196" y="1249086"/>
                </a:lnTo>
                <a:lnTo>
                  <a:pt x="1495196" y="1253846"/>
                </a:lnTo>
                <a:lnTo>
                  <a:pt x="1495196" y="1258923"/>
                </a:lnTo>
                <a:lnTo>
                  <a:pt x="1494879" y="1264001"/>
                </a:lnTo>
                <a:lnTo>
                  <a:pt x="1494244" y="1268443"/>
                </a:lnTo>
                <a:lnTo>
                  <a:pt x="1493292" y="1273520"/>
                </a:lnTo>
                <a:lnTo>
                  <a:pt x="1492022" y="1278280"/>
                </a:lnTo>
                <a:lnTo>
                  <a:pt x="1490752" y="1283040"/>
                </a:lnTo>
                <a:lnTo>
                  <a:pt x="1487895" y="1289387"/>
                </a:lnTo>
                <a:lnTo>
                  <a:pt x="1484721" y="1295099"/>
                </a:lnTo>
                <a:lnTo>
                  <a:pt x="1480912" y="1300493"/>
                </a:lnTo>
                <a:lnTo>
                  <a:pt x="1477103" y="1305571"/>
                </a:lnTo>
                <a:lnTo>
                  <a:pt x="1472024" y="1310330"/>
                </a:lnTo>
                <a:lnTo>
                  <a:pt x="1466945" y="1314456"/>
                </a:lnTo>
                <a:lnTo>
                  <a:pt x="1460914" y="1317946"/>
                </a:lnTo>
                <a:lnTo>
                  <a:pt x="1454883" y="1321120"/>
                </a:lnTo>
                <a:lnTo>
                  <a:pt x="1449486" y="1323024"/>
                </a:lnTo>
                <a:lnTo>
                  <a:pt x="1443773" y="1324293"/>
                </a:lnTo>
                <a:lnTo>
                  <a:pt x="1438059" y="1325245"/>
                </a:lnTo>
                <a:lnTo>
                  <a:pt x="1432028" y="1325562"/>
                </a:lnTo>
                <a:lnTo>
                  <a:pt x="1425679" y="1325245"/>
                </a:lnTo>
                <a:lnTo>
                  <a:pt x="1418696" y="1324293"/>
                </a:lnTo>
                <a:lnTo>
                  <a:pt x="1411395" y="1323024"/>
                </a:lnTo>
                <a:lnTo>
                  <a:pt x="1404094" y="1321120"/>
                </a:lnTo>
                <a:lnTo>
                  <a:pt x="1396793" y="1318581"/>
                </a:lnTo>
                <a:lnTo>
                  <a:pt x="1389175" y="1315725"/>
                </a:lnTo>
                <a:lnTo>
                  <a:pt x="1381239" y="1312234"/>
                </a:lnTo>
                <a:lnTo>
                  <a:pt x="1372669" y="1308744"/>
                </a:lnTo>
                <a:lnTo>
                  <a:pt x="1364733" y="1304619"/>
                </a:lnTo>
                <a:lnTo>
                  <a:pt x="1356480" y="1299859"/>
                </a:lnTo>
                <a:lnTo>
                  <a:pt x="1347909" y="1295416"/>
                </a:lnTo>
                <a:lnTo>
                  <a:pt x="1339338" y="1290656"/>
                </a:lnTo>
                <a:lnTo>
                  <a:pt x="1322515" y="1279867"/>
                </a:lnTo>
                <a:lnTo>
                  <a:pt x="1313888" y="1274172"/>
                </a:lnTo>
                <a:lnTo>
                  <a:pt x="1313614" y="1274446"/>
                </a:lnTo>
                <a:lnTo>
                  <a:pt x="1311077" y="1277303"/>
                </a:lnTo>
                <a:lnTo>
                  <a:pt x="1307590" y="1280796"/>
                </a:lnTo>
                <a:lnTo>
                  <a:pt x="1303151" y="1284923"/>
                </a:lnTo>
                <a:lnTo>
                  <a:pt x="1297761" y="1289368"/>
                </a:lnTo>
                <a:lnTo>
                  <a:pt x="1291737" y="1293496"/>
                </a:lnTo>
                <a:lnTo>
                  <a:pt x="1285079" y="1297623"/>
                </a:lnTo>
                <a:lnTo>
                  <a:pt x="1280957" y="1299211"/>
                </a:lnTo>
                <a:lnTo>
                  <a:pt x="1277469" y="1301116"/>
                </a:lnTo>
                <a:lnTo>
                  <a:pt x="1273348" y="1302703"/>
                </a:lnTo>
                <a:lnTo>
                  <a:pt x="1268909" y="1303973"/>
                </a:lnTo>
                <a:lnTo>
                  <a:pt x="1264787" y="1305243"/>
                </a:lnTo>
                <a:lnTo>
                  <a:pt x="1260348" y="1305878"/>
                </a:lnTo>
                <a:lnTo>
                  <a:pt x="1255592" y="1306513"/>
                </a:lnTo>
                <a:lnTo>
                  <a:pt x="1251154" y="1306513"/>
                </a:lnTo>
                <a:lnTo>
                  <a:pt x="1246081" y="1306513"/>
                </a:lnTo>
                <a:lnTo>
                  <a:pt x="1241008" y="1306196"/>
                </a:lnTo>
                <a:lnTo>
                  <a:pt x="1235935" y="1305243"/>
                </a:lnTo>
                <a:lnTo>
                  <a:pt x="1230545" y="1303973"/>
                </a:lnTo>
                <a:lnTo>
                  <a:pt x="1225472" y="1302068"/>
                </a:lnTo>
                <a:lnTo>
                  <a:pt x="1220082" y="1299528"/>
                </a:lnTo>
                <a:lnTo>
                  <a:pt x="1214692" y="1296671"/>
                </a:lnTo>
                <a:lnTo>
                  <a:pt x="1208985" y="1293178"/>
                </a:lnTo>
                <a:lnTo>
                  <a:pt x="1201693" y="1287781"/>
                </a:lnTo>
                <a:lnTo>
                  <a:pt x="1195352" y="1283018"/>
                </a:lnTo>
                <a:lnTo>
                  <a:pt x="1189645" y="1277621"/>
                </a:lnTo>
                <a:lnTo>
                  <a:pt x="1184889" y="1272223"/>
                </a:lnTo>
                <a:lnTo>
                  <a:pt x="1180767" y="1266508"/>
                </a:lnTo>
                <a:lnTo>
                  <a:pt x="1177279" y="1261111"/>
                </a:lnTo>
                <a:lnTo>
                  <a:pt x="1174743" y="1255713"/>
                </a:lnTo>
                <a:lnTo>
                  <a:pt x="1172523" y="1250633"/>
                </a:lnTo>
                <a:lnTo>
                  <a:pt x="1171255" y="1245235"/>
                </a:lnTo>
                <a:lnTo>
                  <a:pt x="1170304" y="1239838"/>
                </a:lnTo>
                <a:lnTo>
                  <a:pt x="1169987" y="1234758"/>
                </a:lnTo>
                <a:lnTo>
                  <a:pt x="1169987" y="1229678"/>
                </a:lnTo>
                <a:lnTo>
                  <a:pt x="1170304" y="1224915"/>
                </a:lnTo>
                <a:lnTo>
                  <a:pt x="1170938" y="1219835"/>
                </a:lnTo>
                <a:lnTo>
                  <a:pt x="1172206" y="1215073"/>
                </a:lnTo>
                <a:lnTo>
                  <a:pt x="1173792" y="1210310"/>
                </a:lnTo>
                <a:lnTo>
                  <a:pt x="1175377" y="1206183"/>
                </a:lnTo>
                <a:lnTo>
                  <a:pt x="1177279" y="1201738"/>
                </a:lnTo>
                <a:lnTo>
                  <a:pt x="1179182" y="1197610"/>
                </a:lnTo>
                <a:lnTo>
                  <a:pt x="1181401" y="1193800"/>
                </a:lnTo>
                <a:lnTo>
                  <a:pt x="1185523" y="1186815"/>
                </a:lnTo>
                <a:lnTo>
                  <a:pt x="1188434" y="1183124"/>
                </a:lnTo>
                <a:lnTo>
                  <a:pt x="1179671" y="1178640"/>
                </a:lnTo>
                <a:lnTo>
                  <a:pt x="1146133" y="1161542"/>
                </a:lnTo>
                <a:lnTo>
                  <a:pt x="1139156" y="1169987"/>
                </a:lnTo>
                <a:lnTo>
                  <a:pt x="1130294" y="1180465"/>
                </a:lnTo>
                <a:lnTo>
                  <a:pt x="1122064" y="1189990"/>
                </a:lnTo>
                <a:lnTo>
                  <a:pt x="1113517" y="1198563"/>
                </a:lnTo>
                <a:lnTo>
                  <a:pt x="1105921" y="1206183"/>
                </a:lnTo>
                <a:lnTo>
                  <a:pt x="1098957" y="1212533"/>
                </a:lnTo>
                <a:lnTo>
                  <a:pt x="1092943" y="1217930"/>
                </a:lnTo>
                <a:lnTo>
                  <a:pt x="1087562" y="1221740"/>
                </a:lnTo>
                <a:lnTo>
                  <a:pt x="1068253" y="1234440"/>
                </a:lnTo>
                <a:lnTo>
                  <a:pt x="1058441" y="1240790"/>
                </a:lnTo>
                <a:lnTo>
                  <a:pt x="1048629" y="1246505"/>
                </a:lnTo>
                <a:lnTo>
                  <a:pt x="1038816" y="1251585"/>
                </a:lnTo>
                <a:lnTo>
                  <a:pt x="1033752" y="1253808"/>
                </a:lnTo>
                <a:lnTo>
                  <a:pt x="1028371" y="1256030"/>
                </a:lnTo>
                <a:lnTo>
                  <a:pt x="1023306" y="1257300"/>
                </a:lnTo>
                <a:lnTo>
                  <a:pt x="1018242" y="1258570"/>
                </a:lnTo>
                <a:lnTo>
                  <a:pt x="1013494" y="1259523"/>
                </a:lnTo>
                <a:lnTo>
                  <a:pt x="1008429" y="1260158"/>
                </a:lnTo>
                <a:lnTo>
                  <a:pt x="1003048" y="1260475"/>
                </a:lnTo>
                <a:lnTo>
                  <a:pt x="997984" y="1260158"/>
                </a:lnTo>
                <a:lnTo>
                  <a:pt x="992603" y="1259523"/>
                </a:lnTo>
                <a:lnTo>
                  <a:pt x="987855" y="1258253"/>
                </a:lnTo>
                <a:lnTo>
                  <a:pt x="982790" y="1256665"/>
                </a:lnTo>
                <a:lnTo>
                  <a:pt x="977409" y="1254443"/>
                </a:lnTo>
                <a:lnTo>
                  <a:pt x="972345" y="1251585"/>
                </a:lnTo>
                <a:lnTo>
                  <a:pt x="966964" y="1248093"/>
                </a:lnTo>
                <a:lnTo>
                  <a:pt x="961899" y="1244283"/>
                </a:lnTo>
                <a:lnTo>
                  <a:pt x="956835" y="1239520"/>
                </a:lnTo>
                <a:lnTo>
                  <a:pt x="951454" y="1234123"/>
                </a:lnTo>
                <a:lnTo>
                  <a:pt x="946389" y="1228090"/>
                </a:lnTo>
                <a:lnTo>
                  <a:pt x="941008" y="1221105"/>
                </a:lnTo>
                <a:lnTo>
                  <a:pt x="935943" y="1213485"/>
                </a:lnTo>
                <a:lnTo>
                  <a:pt x="930879" y="1205230"/>
                </a:lnTo>
                <a:lnTo>
                  <a:pt x="925498" y="1196023"/>
                </a:lnTo>
                <a:lnTo>
                  <a:pt x="923915" y="1192530"/>
                </a:lnTo>
                <a:lnTo>
                  <a:pt x="922333" y="1188720"/>
                </a:lnTo>
                <a:lnTo>
                  <a:pt x="921700" y="1184593"/>
                </a:lnTo>
                <a:lnTo>
                  <a:pt x="921067" y="1180783"/>
                </a:lnTo>
                <a:lnTo>
                  <a:pt x="920750" y="1176655"/>
                </a:lnTo>
                <a:lnTo>
                  <a:pt x="921067" y="1172845"/>
                </a:lnTo>
                <a:lnTo>
                  <a:pt x="921700" y="1168400"/>
                </a:lnTo>
                <a:lnTo>
                  <a:pt x="922333" y="1163955"/>
                </a:lnTo>
                <a:lnTo>
                  <a:pt x="923915" y="1159510"/>
                </a:lnTo>
                <a:lnTo>
                  <a:pt x="925181" y="1155065"/>
                </a:lnTo>
                <a:lnTo>
                  <a:pt x="926764" y="1150302"/>
                </a:lnTo>
                <a:lnTo>
                  <a:pt x="928980" y="1145540"/>
                </a:lnTo>
                <a:lnTo>
                  <a:pt x="931512" y="1140777"/>
                </a:lnTo>
                <a:lnTo>
                  <a:pt x="933728" y="1136015"/>
                </a:lnTo>
                <a:lnTo>
                  <a:pt x="939742" y="1126172"/>
                </a:lnTo>
                <a:lnTo>
                  <a:pt x="946389" y="1116330"/>
                </a:lnTo>
                <a:lnTo>
                  <a:pt x="953986" y="1106170"/>
                </a:lnTo>
                <a:lnTo>
                  <a:pt x="962532" y="1096010"/>
                </a:lnTo>
                <a:lnTo>
                  <a:pt x="971078" y="1085850"/>
                </a:lnTo>
                <a:lnTo>
                  <a:pt x="980258" y="1075690"/>
                </a:lnTo>
                <a:lnTo>
                  <a:pt x="981263" y="1074682"/>
                </a:lnTo>
                <a:lnTo>
                  <a:pt x="961294" y="1063855"/>
                </a:lnTo>
                <a:lnTo>
                  <a:pt x="958295" y="1066735"/>
                </a:lnTo>
                <a:lnTo>
                  <a:pt x="950387" y="1074331"/>
                </a:lnTo>
                <a:lnTo>
                  <a:pt x="942480" y="1081610"/>
                </a:lnTo>
                <a:lnTo>
                  <a:pt x="934256" y="1088889"/>
                </a:lnTo>
                <a:lnTo>
                  <a:pt x="926032" y="1095535"/>
                </a:lnTo>
                <a:lnTo>
                  <a:pt x="917808" y="1102181"/>
                </a:lnTo>
                <a:lnTo>
                  <a:pt x="909900" y="1108194"/>
                </a:lnTo>
                <a:lnTo>
                  <a:pt x="901360" y="1113890"/>
                </a:lnTo>
                <a:lnTo>
                  <a:pt x="893452" y="1119270"/>
                </a:lnTo>
                <a:lnTo>
                  <a:pt x="885545" y="1124334"/>
                </a:lnTo>
                <a:lnTo>
                  <a:pt x="877637" y="1128764"/>
                </a:lnTo>
                <a:lnTo>
                  <a:pt x="869413" y="1132562"/>
                </a:lnTo>
                <a:lnTo>
                  <a:pt x="861822" y="1136360"/>
                </a:lnTo>
                <a:lnTo>
                  <a:pt x="854546" y="1139208"/>
                </a:lnTo>
                <a:lnTo>
                  <a:pt x="847271" y="1141740"/>
                </a:lnTo>
                <a:lnTo>
                  <a:pt x="840313" y="1143322"/>
                </a:lnTo>
                <a:lnTo>
                  <a:pt x="833354" y="1144272"/>
                </a:lnTo>
                <a:lnTo>
                  <a:pt x="826712" y="1144588"/>
                </a:lnTo>
                <a:lnTo>
                  <a:pt x="820385" y="1144588"/>
                </a:lnTo>
                <a:lnTo>
                  <a:pt x="814059" y="1143955"/>
                </a:lnTo>
                <a:lnTo>
                  <a:pt x="808049" y="1143322"/>
                </a:lnTo>
                <a:lnTo>
                  <a:pt x="801723" y="1142056"/>
                </a:lnTo>
                <a:lnTo>
                  <a:pt x="795713" y="1140790"/>
                </a:lnTo>
                <a:lnTo>
                  <a:pt x="790020" y="1138575"/>
                </a:lnTo>
                <a:lnTo>
                  <a:pt x="784326" y="1136676"/>
                </a:lnTo>
                <a:lnTo>
                  <a:pt x="778633" y="1134461"/>
                </a:lnTo>
                <a:lnTo>
                  <a:pt x="773256" y="1131929"/>
                </a:lnTo>
                <a:lnTo>
                  <a:pt x="768511" y="1129081"/>
                </a:lnTo>
                <a:lnTo>
                  <a:pt x="763450" y="1125916"/>
                </a:lnTo>
                <a:lnTo>
                  <a:pt x="758706" y="1123068"/>
                </a:lnTo>
                <a:lnTo>
                  <a:pt x="753961" y="1119270"/>
                </a:lnTo>
                <a:lnTo>
                  <a:pt x="750165" y="1115789"/>
                </a:lnTo>
                <a:lnTo>
                  <a:pt x="746053" y="1111991"/>
                </a:lnTo>
                <a:lnTo>
                  <a:pt x="742890" y="1108194"/>
                </a:lnTo>
                <a:lnTo>
                  <a:pt x="739411" y="1103763"/>
                </a:lnTo>
                <a:lnTo>
                  <a:pt x="736564" y="1099332"/>
                </a:lnTo>
                <a:lnTo>
                  <a:pt x="734034" y="1095218"/>
                </a:lnTo>
                <a:lnTo>
                  <a:pt x="731820" y="1090471"/>
                </a:lnTo>
                <a:lnTo>
                  <a:pt x="730238" y="1085724"/>
                </a:lnTo>
                <a:lnTo>
                  <a:pt x="728657" y="1080660"/>
                </a:lnTo>
                <a:lnTo>
                  <a:pt x="727708" y="1076230"/>
                </a:lnTo>
                <a:lnTo>
                  <a:pt x="727391" y="1071166"/>
                </a:lnTo>
                <a:lnTo>
                  <a:pt x="727075" y="1065786"/>
                </a:lnTo>
                <a:lnTo>
                  <a:pt x="727708" y="1060722"/>
                </a:lnTo>
                <a:lnTo>
                  <a:pt x="728657" y="1055659"/>
                </a:lnTo>
                <a:lnTo>
                  <a:pt x="730238" y="1050595"/>
                </a:lnTo>
                <a:lnTo>
                  <a:pt x="732136" y="1045215"/>
                </a:lnTo>
                <a:lnTo>
                  <a:pt x="734666" y="1040152"/>
                </a:lnTo>
                <a:lnTo>
                  <a:pt x="737829" y="1034772"/>
                </a:lnTo>
                <a:lnTo>
                  <a:pt x="741309" y="1029392"/>
                </a:lnTo>
                <a:lnTo>
                  <a:pt x="758389" y="1006922"/>
                </a:lnTo>
                <a:lnTo>
                  <a:pt x="767562" y="994579"/>
                </a:lnTo>
                <a:lnTo>
                  <a:pt x="777368" y="981920"/>
                </a:lnTo>
                <a:lnTo>
                  <a:pt x="788122" y="968628"/>
                </a:lnTo>
                <a:lnTo>
                  <a:pt x="790242" y="966009"/>
                </a:lnTo>
                <a:lnTo>
                  <a:pt x="789233" y="965395"/>
                </a:lnTo>
                <a:lnTo>
                  <a:pt x="776219" y="957145"/>
                </a:lnTo>
                <a:lnTo>
                  <a:pt x="763839" y="949211"/>
                </a:lnTo>
                <a:lnTo>
                  <a:pt x="760189" y="946743"/>
                </a:lnTo>
                <a:lnTo>
                  <a:pt x="757399" y="948372"/>
                </a:lnTo>
                <a:lnTo>
                  <a:pt x="753277" y="949960"/>
                </a:lnTo>
                <a:lnTo>
                  <a:pt x="749473" y="951547"/>
                </a:lnTo>
                <a:lnTo>
                  <a:pt x="745351" y="952817"/>
                </a:lnTo>
                <a:lnTo>
                  <a:pt x="740912" y="954087"/>
                </a:lnTo>
                <a:lnTo>
                  <a:pt x="736473" y="955040"/>
                </a:lnTo>
                <a:lnTo>
                  <a:pt x="732035" y="955357"/>
                </a:lnTo>
                <a:lnTo>
                  <a:pt x="726962" y="955675"/>
                </a:lnTo>
                <a:lnTo>
                  <a:pt x="722206" y="955675"/>
                </a:lnTo>
                <a:lnTo>
                  <a:pt x="717450" y="955040"/>
                </a:lnTo>
                <a:lnTo>
                  <a:pt x="712377" y="954087"/>
                </a:lnTo>
                <a:lnTo>
                  <a:pt x="706987" y="952500"/>
                </a:lnTo>
                <a:lnTo>
                  <a:pt x="701597" y="950912"/>
                </a:lnTo>
                <a:lnTo>
                  <a:pt x="696207" y="948690"/>
                </a:lnTo>
                <a:lnTo>
                  <a:pt x="690817" y="945515"/>
                </a:lnTo>
                <a:lnTo>
                  <a:pt x="685427" y="942340"/>
                </a:lnTo>
                <a:lnTo>
                  <a:pt x="678135" y="936942"/>
                </a:lnTo>
                <a:lnTo>
                  <a:pt x="671477" y="931545"/>
                </a:lnTo>
                <a:lnTo>
                  <a:pt x="666087" y="926147"/>
                </a:lnTo>
                <a:lnTo>
                  <a:pt x="661014" y="920750"/>
                </a:lnTo>
                <a:lnTo>
                  <a:pt x="656892" y="915670"/>
                </a:lnTo>
                <a:lnTo>
                  <a:pt x="653721" y="910272"/>
                </a:lnTo>
                <a:lnTo>
                  <a:pt x="650868" y="904875"/>
                </a:lnTo>
                <a:lnTo>
                  <a:pt x="648966" y="899477"/>
                </a:lnTo>
                <a:lnTo>
                  <a:pt x="647380" y="894080"/>
                </a:lnTo>
                <a:lnTo>
                  <a:pt x="646746" y="889000"/>
                </a:lnTo>
                <a:lnTo>
                  <a:pt x="646112" y="883920"/>
                </a:lnTo>
                <a:lnTo>
                  <a:pt x="646112" y="878522"/>
                </a:lnTo>
                <a:lnTo>
                  <a:pt x="646746" y="873442"/>
                </a:lnTo>
                <a:lnTo>
                  <a:pt x="647380" y="868680"/>
                </a:lnTo>
                <a:lnTo>
                  <a:pt x="648039" y="865599"/>
                </a:lnTo>
                <a:lnTo>
                  <a:pt x="643850" y="862581"/>
                </a:lnTo>
                <a:lnTo>
                  <a:pt x="605442" y="834021"/>
                </a:lnTo>
                <a:lnTo>
                  <a:pt x="588300" y="821011"/>
                </a:lnTo>
                <a:lnTo>
                  <a:pt x="571794" y="808318"/>
                </a:lnTo>
                <a:lnTo>
                  <a:pt x="557192" y="796260"/>
                </a:lnTo>
                <a:lnTo>
                  <a:pt x="543225" y="784836"/>
                </a:lnTo>
                <a:lnTo>
                  <a:pt x="530846" y="774047"/>
                </a:lnTo>
                <a:lnTo>
                  <a:pt x="519736" y="763575"/>
                </a:lnTo>
                <a:lnTo>
                  <a:pt x="509578" y="753738"/>
                </a:lnTo>
                <a:lnTo>
                  <a:pt x="501325" y="744535"/>
                </a:lnTo>
                <a:lnTo>
                  <a:pt x="497516" y="739775"/>
                </a:lnTo>
                <a:lnTo>
                  <a:pt x="494341" y="735650"/>
                </a:lnTo>
                <a:lnTo>
                  <a:pt x="491484" y="731207"/>
                </a:lnTo>
                <a:lnTo>
                  <a:pt x="488627" y="727082"/>
                </a:lnTo>
                <a:lnTo>
                  <a:pt x="486405" y="723274"/>
                </a:lnTo>
                <a:lnTo>
                  <a:pt x="484183" y="719149"/>
                </a:lnTo>
                <a:lnTo>
                  <a:pt x="482596" y="715024"/>
                </a:lnTo>
                <a:lnTo>
                  <a:pt x="481327" y="711533"/>
                </a:lnTo>
                <a:lnTo>
                  <a:pt x="478152" y="699475"/>
                </a:lnTo>
                <a:lnTo>
                  <a:pt x="475613" y="687099"/>
                </a:lnTo>
                <a:lnTo>
                  <a:pt x="473391" y="675040"/>
                </a:lnTo>
                <a:lnTo>
                  <a:pt x="471169" y="662982"/>
                </a:lnTo>
                <a:lnTo>
                  <a:pt x="469899" y="650606"/>
                </a:lnTo>
                <a:lnTo>
                  <a:pt x="468947" y="638865"/>
                </a:lnTo>
                <a:lnTo>
                  <a:pt x="468312" y="626807"/>
                </a:lnTo>
                <a:lnTo>
                  <a:pt x="468312" y="614431"/>
                </a:lnTo>
                <a:lnTo>
                  <a:pt x="468629" y="602372"/>
                </a:lnTo>
                <a:lnTo>
                  <a:pt x="469264" y="589997"/>
                </a:lnTo>
                <a:lnTo>
                  <a:pt x="470217" y="577938"/>
                </a:lnTo>
                <a:lnTo>
                  <a:pt x="471804" y="565562"/>
                </a:lnTo>
                <a:lnTo>
                  <a:pt x="474026" y="553504"/>
                </a:lnTo>
                <a:lnTo>
                  <a:pt x="476248" y="541446"/>
                </a:lnTo>
                <a:lnTo>
                  <a:pt x="479422" y="529704"/>
                </a:lnTo>
                <a:lnTo>
                  <a:pt x="482596" y="517329"/>
                </a:lnTo>
                <a:lnTo>
                  <a:pt x="486405" y="505270"/>
                </a:lnTo>
                <a:lnTo>
                  <a:pt x="490215" y="493212"/>
                </a:lnTo>
                <a:lnTo>
                  <a:pt x="494976" y="481153"/>
                </a:lnTo>
                <a:lnTo>
                  <a:pt x="500055" y="469412"/>
                </a:lnTo>
                <a:lnTo>
                  <a:pt x="505451" y="457354"/>
                </a:lnTo>
                <a:lnTo>
                  <a:pt x="511482" y="445613"/>
                </a:lnTo>
                <a:lnTo>
                  <a:pt x="517831" y="433871"/>
                </a:lnTo>
                <a:lnTo>
                  <a:pt x="524497" y="421813"/>
                </a:lnTo>
                <a:lnTo>
                  <a:pt x="531480" y="410072"/>
                </a:lnTo>
                <a:lnTo>
                  <a:pt x="539099" y="398331"/>
                </a:lnTo>
                <a:lnTo>
                  <a:pt x="547035" y="386590"/>
                </a:lnTo>
                <a:lnTo>
                  <a:pt x="555288" y="375166"/>
                </a:lnTo>
                <a:lnTo>
                  <a:pt x="564176" y="363742"/>
                </a:lnTo>
                <a:lnTo>
                  <a:pt x="573064" y="352001"/>
                </a:lnTo>
                <a:lnTo>
                  <a:pt x="582904" y="340577"/>
                </a:lnTo>
                <a:lnTo>
                  <a:pt x="592744" y="329153"/>
                </a:lnTo>
                <a:lnTo>
                  <a:pt x="608298" y="312970"/>
                </a:lnTo>
                <a:lnTo>
                  <a:pt x="623535" y="297738"/>
                </a:lnTo>
                <a:lnTo>
                  <a:pt x="638454" y="282824"/>
                </a:lnTo>
                <a:lnTo>
                  <a:pt x="653691" y="269496"/>
                </a:lnTo>
                <a:lnTo>
                  <a:pt x="668293" y="256803"/>
                </a:lnTo>
                <a:lnTo>
                  <a:pt x="682577" y="245062"/>
                </a:lnTo>
                <a:lnTo>
                  <a:pt x="695909" y="234590"/>
                </a:lnTo>
                <a:lnTo>
                  <a:pt x="708924" y="224753"/>
                </a:lnTo>
                <a:lnTo>
                  <a:pt x="720668" y="216502"/>
                </a:lnTo>
                <a:lnTo>
                  <a:pt x="731778" y="208886"/>
                </a:lnTo>
                <a:lnTo>
                  <a:pt x="749872" y="196828"/>
                </a:lnTo>
                <a:lnTo>
                  <a:pt x="762252" y="189212"/>
                </a:lnTo>
                <a:lnTo>
                  <a:pt x="767013" y="186039"/>
                </a:lnTo>
                <a:lnTo>
                  <a:pt x="769870" y="184769"/>
                </a:lnTo>
                <a:lnTo>
                  <a:pt x="772727" y="183817"/>
                </a:lnTo>
                <a:lnTo>
                  <a:pt x="775584" y="183183"/>
                </a:lnTo>
                <a:lnTo>
                  <a:pt x="778441" y="182865"/>
                </a:lnTo>
                <a:lnTo>
                  <a:pt x="1214906" y="157162"/>
                </a:lnTo>
                <a:close/>
                <a:moveTo>
                  <a:pt x="2261552" y="58737"/>
                </a:moveTo>
                <a:lnTo>
                  <a:pt x="2505075" y="597852"/>
                </a:lnTo>
                <a:lnTo>
                  <a:pt x="2166937" y="725487"/>
                </a:lnTo>
                <a:lnTo>
                  <a:pt x="2163762" y="705484"/>
                </a:lnTo>
                <a:lnTo>
                  <a:pt x="2160587" y="685799"/>
                </a:lnTo>
                <a:lnTo>
                  <a:pt x="2157095" y="666749"/>
                </a:lnTo>
                <a:lnTo>
                  <a:pt x="2153602" y="647699"/>
                </a:lnTo>
                <a:lnTo>
                  <a:pt x="2149475" y="629284"/>
                </a:lnTo>
                <a:lnTo>
                  <a:pt x="2145030" y="611504"/>
                </a:lnTo>
                <a:lnTo>
                  <a:pt x="2140902" y="594359"/>
                </a:lnTo>
                <a:lnTo>
                  <a:pt x="2136140" y="577214"/>
                </a:lnTo>
                <a:lnTo>
                  <a:pt x="2131060" y="560387"/>
                </a:lnTo>
                <a:lnTo>
                  <a:pt x="2126297" y="544512"/>
                </a:lnTo>
                <a:lnTo>
                  <a:pt x="2121217" y="528954"/>
                </a:lnTo>
                <a:lnTo>
                  <a:pt x="2115820" y="513397"/>
                </a:lnTo>
                <a:lnTo>
                  <a:pt x="2110105" y="498792"/>
                </a:lnTo>
                <a:lnTo>
                  <a:pt x="2104707" y="484187"/>
                </a:lnTo>
                <a:lnTo>
                  <a:pt x="2098675" y="469899"/>
                </a:lnTo>
                <a:lnTo>
                  <a:pt x="2092960" y="456564"/>
                </a:lnTo>
                <a:lnTo>
                  <a:pt x="2086927" y="443229"/>
                </a:lnTo>
                <a:lnTo>
                  <a:pt x="2080577" y="430212"/>
                </a:lnTo>
                <a:lnTo>
                  <a:pt x="2074862" y="417829"/>
                </a:lnTo>
                <a:lnTo>
                  <a:pt x="2068512" y="405764"/>
                </a:lnTo>
                <a:lnTo>
                  <a:pt x="2062162" y="394334"/>
                </a:lnTo>
                <a:lnTo>
                  <a:pt x="2055812" y="382904"/>
                </a:lnTo>
                <a:lnTo>
                  <a:pt x="2049145" y="371792"/>
                </a:lnTo>
                <a:lnTo>
                  <a:pt x="2042795" y="361314"/>
                </a:lnTo>
                <a:lnTo>
                  <a:pt x="2036127" y="350837"/>
                </a:lnTo>
                <a:lnTo>
                  <a:pt x="2029142" y="340994"/>
                </a:lnTo>
                <a:lnTo>
                  <a:pt x="2022792" y="331469"/>
                </a:lnTo>
                <a:lnTo>
                  <a:pt x="2016125" y="321944"/>
                </a:lnTo>
                <a:lnTo>
                  <a:pt x="2002790" y="304799"/>
                </a:lnTo>
                <a:lnTo>
                  <a:pt x="1989772" y="288607"/>
                </a:lnTo>
                <a:lnTo>
                  <a:pt x="1977072" y="273684"/>
                </a:lnTo>
                <a:lnTo>
                  <a:pt x="1964372" y="260349"/>
                </a:lnTo>
                <a:lnTo>
                  <a:pt x="1951990" y="247967"/>
                </a:lnTo>
                <a:lnTo>
                  <a:pt x="1940242" y="236537"/>
                </a:lnTo>
                <a:lnTo>
                  <a:pt x="1928812" y="226377"/>
                </a:lnTo>
                <a:lnTo>
                  <a:pt x="1918017" y="217169"/>
                </a:lnTo>
                <a:lnTo>
                  <a:pt x="1907857" y="209232"/>
                </a:lnTo>
                <a:lnTo>
                  <a:pt x="1898332" y="202247"/>
                </a:lnTo>
                <a:lnTo>
                  <a:pt x="1889760" y="196214"/>
                </a:lnTo>
                <a:lnTo>
                  <a:pt x="1882140" y="191134"/>
                </a:lnTo>
                <a:lnTo>
                  <a:pt x="1875472" y="187007"/>
                </a:lnTo>
                <a:lnTo>
                  <a:pt x="1869757" y="183514"/>
                </a:lnTo>
                <a:lnTo>
                  <a:pt x="1861502" y="179387"/>
                </a:lnTo>
                <a:lnTo>
                  <a:pt x="1858962" y="177799"/>
                </a:lnTo>
                <a:lnTo>
                  <a:pt x="2261552" y="58737"/>
                </a:lnTo>
                <a:close/>
                <a:moveTo>
                  <a:pt x="371173" y="0"/>
                </a:moveTo>
                <a:lnTo>
                  <a:pt x="708025" y="151447"/>
                </a:lnTo>
                <a:lnTo>
                  <a:pt x="701351" y="153352"/>
                </a:lnTo>
                <a:lnTo>
                  <a:pt x="693089" y="155892"/>
                </a:lnTo>
                <a:lnTo>
                  <a:pt x="682284" y="159702"/>
                </a:lnTo>
                <a:lnTo>
                  <a:pt x="668937" y="165100"/>
                </a:lnTo>
                <a:lnTo>
                  <a:pt x="653366" y="172085"/>
                </a:lnTo>
                <a:lnTo>
                  <a:pt x="644468" y="176212"/>
                </a:lnTo>
                <a:lnTo>
                  <a:pt x="635570" y="180657"/>
                </a:lnTo>
                <a:lnTo>
                  <a:pt x="626354" y="186055"/>
                </a:lnTo>
                <a:lnTo>
                  <a:pt x="616185" y="191770"/>
                </a:lnTo>
                <a:lnTo>
                  <a:pt x="606016" y="198120"/>
                </a:lnTo>
                <a:lnTo>
                  <a:pt x="595529" y="204787"/>
                </a:lnTo>
                <a:lnTo>
                  <a:pt x="584724" y="212090"/>
                </a:lnTo>
                <a:lnTo>
                  <a:pt x="573602" y="220345"/>
                </a:lnTo>
                <a:lnTo>
                  <a:pt x="562479" y="228917"/>
                </a:lnTo>
                <a:lnTo>
                  <a:pt x="550721" y="237807"/>
                </a:lnTo>
                <a:lnTo>
                  <a:pt x="538963" y="247967"/>
                </a:lnTo>
                <a:lnTo>
                  <a:pt x="527205" y="258445"/>
                </a:lnTo>
                <a:lnTo>
                  <a:pt x="515129" y="269875"/>
                </a:lnTo>
                <a:lnTo>
                  <a:pt x="503054" y="281940"/>
                </a:lnTo>
                <a:lnTo>
                  <a:pt x="491296" y="294640"/>
                </a:lnTo>
                <a:lnTo>
                  <a:pt x="479220" y="308292"/>
                </a:lnTo>
                <a:lnTo>
                  <a:pt x="467462" y="322580"/>
                </a:lnTo>
                <a:lnTo>
                  <a:pt x="455386" y="337820"/>
                </a:lnTo>
                <a:lnTo>
                  <a:pt x="443628" y="353695"/>
                </a:lnTo>
                <a:lnTo>
                  <a:pt x="431870" y="370840"/>
                </a:lnTo>
                <a:lnTo>
                  <a:pt x="427421" y="378142"/>
                </a:lnTo>
                <a:lnTo>
                  <a:pt x="422654" y="385445"/>
                </a:lnTo>
                <a:lnTo>
                  <a:pt x="418205" y="392747"/>
                </a:lnTo>
                <a:lnTo>
                  <a:pt x="414392" y="400050"/>
                </a:lnTo>
                <a:lnTo>
                  <a:pt x="406447" y="415290"/>
                </a:lnTo>
                <a:lnTo>
                  <a:pt x="399774" y="430530"/>
                </a:lnTo>
                <a:lnTo>
                  <a:pt x="393418" y="446087"/>
                </a:lnTo>
                <a:lnTo>
                  <a:pt x="388015" y="461327"/>
                </a:lnTo>
                <a:lnTo>
                  <a:pt x="383249" y="476567"/>
                </a:lnTo>
                <a:lnTo>
                  <a:pt x="378800" y="492125"/>
                </a:lnTo>
                <a:lnTo>
                  <a:pt x="375304" y="507365"/>
                </a:lnTo>
                <a:lnTo>
                  <a:pt x="371808" y="522287"/>
                </a:lnTo>
                <a:lnTo>
                  <a:pt x="369266" y="537527"/>
                </a:lnTo>
                <a:lnTo>
                  <a:pt x="366724" y="552132"/>
                </a:lnTo>
                <a:lnTo>
                  <a:pt x="365135" y="566737"/>
                </a:lnTo>
                <a:lnTo>
                  <a:pt x="363864" y="581025"/>
                </a:lnTo>
                <a:lnTo>
                  <a:pt x="362910" y="594995"/>
                </a:lnTo>
                <a:lnTo>
                  <a:pt x="362275" y="608330"/>
                </a:lnTo>
                <a:lnTo>
                  <a:pt x="361322" y="621347"/>
                </a:lnTo>
                <a:lnTo>
                  <a:pt x="361322" y="633730"/>
                </a:lnTo>
                <a:lnTo>
                  <a:pt x="361322" y="645795"/>
                </a:lnTo>
                <a:lnTo>
                  <a:pt x="361957" y="656907"/>
                </a:lnTo>
                <a:lnTo>
                  <a:pt x="363228" y="678180"/>
                </a:lnTo>
                <a:lnTo>
                  <a:pt x="364499" y="695642"/>
                </a:lnTo>
                <a:lnTo>
                  <a:pt x="366088" y="710247"/>
                </a:lnTo>
                <a:lnTo>
                  <a:pt x="367359" y="721042"/>
                </a:lnTo>
                <a:lnTo>
                  <a:pt x="369266" y="730250"/>
                </a:lnTo>
                <a:lnTo>
                  <a:pt x="0" y="553720"/>
                </a:lnTo>
                <a:lnTo>
                  <a:pt x="371173" y="0"/>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algn="ctr">
              <a:defRPr/>
            </a:pPr>
            <a:endParaRPr lang="zh-CN" altLang="en-US" sz="3200">
              <a:solidFill>
                <a:srgbClr val="1D6295"/>
              </a:solidFill>
              <a:ea typeface="宋体" panose="02010600030101010101" pitchFamily="2" charset="-122"/>
            </a:endParaRPr>
          </a:p>
        </p:txBody>
      </p:sp>
      <p:sp>
        <p:nvSpPr>
          <p:cNvPr id="84" name="学论网www.xuelun.me-矩形 4"/>
          <p:cNvSpPr/>
          <p:nvPr/>
        </p:nvSpPr>
        <p:spPr>
          <a:xfrm>
            <a:off x="231140" y="2270125"/>
            <a:ext cx="5746115" cy="443420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85" name="学论网www.xuelun.me-矩形 4"/>
          <p:cNvSpPr/>
          <p:nvPr/>
        </p:nvSpPr>
        <p:spPr>
          <a:xfrm>
            <a:off x="6071870" y="2254885"/>
            <a:ext cx="5453380" cy="444944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grpSp>
        <p:nvGrpSpPr>
          <p:cNvPr id="15" name="组合 14"/>
          <p:cNvGrpSpPr/>
          <p:nvPr/>
        </p:nvGrpSpPr>
        <p:grpSpPr>
          <a:xfrm>
            <a:off x="1550035" y="2338705"/>
            <a:ext cx="2761615" cy="2511375"/>
            <a:chOff x="2441" y="3683"/>
            <a:chExt cx="4711" cy="4284"/>
          </a:xfrm>
        </p:grpSpPr>
        <p:pic>
          <p:nvPicPr>
            <p:cNvPr id="90" name="图片 89" descr="image-removebg-preview"/>
            <p:cNvPicPr>
              <a:picLocks noChangeAspect="1"/>
            </p:cNvPicPr>
            <p:nvPr/>
          </p:nvPicPr>
          <p:blipFill>
            <a:blip r:embed="rId3"/>
            <a:stretch>
              <a:fillRect/>
            </a:stretch>
          </p:blipFill>
          <p:spPr>
            <a:xfrm>
              <a:off x="2442" y="3683"/>
              <a:ext cx="4710" cy="4140"/>
            </a:xfrm>
            <a:prstGeom prst="rect">
              <a:avLst/>
            </a:prstGeom>
          </p:spPr>
        </p:pic>
        <p:sp>
          <p:nvSpPr>
            <p:cNvPr id="91" name="文本框 90"/>
            <p:cNvSpPr txBox="1"/>
            <p:nvPr/>
          </p:nvSpPr>
          <p:spPr>
            <a:xfrm>
              <a:off x="2441" y="5345"/>
              <a:ext cx="2307" cy="470"/>
            </a:xfrm>
            <a:prstGeom prst="rect">
              <a:avLst/>
            </a:prstGeom>
            <a:noFill/>
          </p:spPr>
          <p:txBody>
            <a:bodyPr wrap="square" rtlCol="0" anchor="t">
              <a:spAutoFit/>
            </a:bodyPr>
            <a:lstStyle/>
            <a:p>
              <a:pPr algn="ctr"/>
              <a:r>
                <a:rPr lang="zh-CN" altLang="en-US" sz="1200" dirty="0">
                  <a:latin typeface="微软雅黑" panose="020B0503020204020204" pitchFamily="34" charset="-122"/>
                  <a:ea typeface="微软雅黑" panose="020B0503020204020204" pitchFamily="34" charset="-122"/>
                  <a:sym typeface="+mn-ea"/>
                </a:rPr>
                <a:t>深度图</a:t>
              </a:r>
            </a:p>
          </p:txBody>
        </p:sp>
        <p:sp>
          <p:nvSpPr>
            <p:cNvPr id="92" name="文本框 91"/>
            <p:cNvSpPr txBox="1"/>
            <p:nvPr/>
          </p:nvSpPr>
          <p:spPr>
            <a:xfrm>
              <a:off x="4864" y="5345"/>
              <a:ext cx="2287" cy="470"/>
            </a:xfrm>
            <a:prstGeom prst="rect">
              <a:avLst/>
            </a:prstGeom>
            <a:noFill/>
          </p:spPr>
          <p:txBody>
            <a:bodyPr wrap="square" rtlCol="0" anchor="t">
              <a:spAutoFit/>
            </a:bodyPr>
            <a:lstStyle/>
            <a:p>
              <a:pPr algn="ctr"/>
              <a:r>
                <a:rPr lang="zh-CN" altLang="en-US" sz="1200" dirty="0">
                  <a:latin typeface="微软雅黑" panose="020B0503020204020204" pitchFamily="34" charset="-122"/>
                  <a:ea typeface="微软雅黑" panose="020B0503020204020204" pitchFamily="34" charset="-122"/>
                  <a:sym typeface="+mn-ea"/>
                </a:rPr>
                <a:t>可见表面</a:t>
              </a:r>
            </a:p>
          </p:txBody>
        </p:sp>
        <p:sp>
          <p:nvSpPr>
            <p:cNvPr id="93" name="文本框 92"/>
            <p:cNvSpPr txBox="1"/>
            <p:nvPr/>
          </p:nvSpPr>
          <p:spPr>
            <a:xfrm>
              <a:off x="2442" y="7497"/>
              <a:ext cx="4710" cy="470"/>
            </a:xfrm>
            <a:prstGeom prst="rect">
              <a:avLst/>
            </a:prstGeom>
            <a:noFill/>
          </p:spPr>
          <p:txBody>
            <a:bodyPr wrap="square" rtlCol="0" anchor="t">
              <a:spAutoFit/>
            </a:bodyPr>
            <a:lstStyle/>
            <a:p>
              <a:pPr algn="ctr"/>
              <a:r>
                <a:rPr lang="zh-CN" altLang="en-US" sz="1200" dirty="0">
                  <a:latin typeface="微软雅黑" panose="020B0503020204020204" pitchFamily="34" charset="-122"/>
                  <a:ea typeface="微软雅黑" panose="020B0503020204020204" pitchFamily="34" charset="-122"/>
                  <a:sym typeface="+mn-ea"/>
                </a:rPr>
                <a:t>完整点云</a:t>
              </a:r>
            </a:p>
          </p:txBody>
        </p:sp>
      </p:grpSp>
      <p:sp>
        <p:nvSpPr>
          <p:cNvPr id="98" name="文本框 97"/>
          <p:cNvSpPr txBox="1"/>
          <p:nvPr/>
        </p:nvSpPr>
        <p:spPr>
          <a:xfrm>
            <a:off x="737870" y="5029835"/>
            <a:ext cx="4983480" cy="1476375"/>
          </a:xfrm>
          <a:prstGeom prst="rect">
            <a:avLst/>
          </a:prstGeom>
          <a:noFill/>
        </p:spPr>
        <p:txBody>
          <a:bodyPr wrap="none" rtlCol="0" anchor="t">
            <a:spAutoFit/>
          </a:bodyPr>
          <a:lstStyle/>
          <a:p>
            <a:r>
              <a:rPr lang="zh-CN" altLang="en-US" dirty="0">
                <a:latin typeface="微软雅黑" panose="020B0503020204020204" pitchFamily="34" charset="-122"/>
                <a:ea typeface="微软雅黑" panose="020B0503020204020204" pitchFamily="34" charset="-122"/>
                <a:sym typeface="+mn-ea"/>
              </a:rPr>
              <a:t>由于其视角的单一性，重建场景范围受限于局部</a:t>
            </a:r>
          </a:p>
          <a:p>
            <a:endParaRPr lang="zh-CN" altLang="en-US"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由于可利用的信息量少，三维重建效果一般</a:t>
            </a:r>
          </a:p>
          <a:p>
            <a:endParaRPr lang="zh-CN" altLang="en-US"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极大限制了这类方法在真实场景中的应用</a:t>
            </a:r>
          </a:p>
        </p:txBody>
      </p:sp>
      <p:pic>
        <p:nvPicPr>
          <p:cNvPr id="100" name="图片 99"/>
          <p:cNvPicPr>
            <a:picLocks noChangeAspect="1"/>
          </p:cNvPicPr>
          <p:nvPr/>
        </p:nvPicPr>
        <p:blipFill>
          <a:blip r:embed="rId4"/>
          <a:stretch>
            <a:fillRect/>
          </a:stretch>
        </p:blipFill>
        <p:spPr>
          <a:xfrm>
            <a:off x="6471920" y="2528570"/>
            <a:ext cx="4493260" cy="2018030"/>
          </a:xfrm>
          <a:prstGeom prst="rect">
            <a:avLst/>
          </a:prstGeom>
        </p:spPr>
      </p:pic>
      <p:sp>
        <p:nvSpPr>
          <p:cNvPr id="105" name="文本框 104"/>
          <p:cNvSpPr txBox="1"/>
          <p:nvPr/>
        </p:nvSpPr>
        <p:spPr>
          <a:xfrm>
            <a:off x="6654165" y="5017135"/>
            <a:ext cx="4754880" cy="1476375"/>
          </a:xfrm>
          <a:prstGeom prst="rect">
            <a:avLst/>
          </a:prstGeom>
          <a:noFill/>
        </p:spPr>
        <p:txBody>
          <a:bodyPr wrap="none" rtlCol="0" anchor="t">
            <a:spAutoFit/>
          </a:bodyPr>
          <a:lstStyle/>
          <a:p>
            <a:r>
              <a:rPr lang="zh-CN" altLang="en-US" dirty="0">
                <a:latin typeface="微软雅黑" panose="020B0503020204020204" pitchFamily="34" charset="-122"/>
                <a:ea typeface="微软雅黑" panose="020B0503020204020204" pitchFamily="34" charset="-122"/>
                <a:sym typeface="+mn-ea"/>
              </a:rPr>
              <a:t>虽然借助了多视角的联合信息</a:t>
            </a:r>
          </a:p>
          <a:p>
            <a:endParaRPr lang="zh-CN" altLang="en-US"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但涉及到机器人路径规划和主动式视角的选取</a:t>
            </a:r>
          </a:p>
          <a:p>
            <a:endParaRPr lang="zh-CN" altLang="en-US"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需要考虑多方面综合因素，实现较为复杂</a:t>
            </a:r>
          </a:p>
        </p:txBody>
      </p:sp>
      <p:sp>
        <p:nvSpPr>
          <p:cNvPr id="54" name="学论网-专注原创-www.xuelun.me"/>
          <p:cNvSpPr/>
          <p:nvPr/>
        </p:nvSpPr>
        <p:spPr>
          <a:xfrm>
            <a:off x="397510" y="5122545"/>
            <a:ext cx="263525" cy="226060"/>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1</a:t>
            </a:r>
          </a:p>
        </p:txBody>
      </p:sp>
      <p:sp>
        <p:nvSpPr>
          <p:cNvPr id="55" name="学论网-专注原创-www.xuelun.me"/>
          <p:cNvSpPr/>
          <p:nvPr/>
        </p:nvSpPr>
        <p:spPr>
          <a:xfrm>
            <a:off x="397510" y="5654675"/>
            <a:ext cx="263525" cy="226060"/>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2</a:t>
            </a:r>
          </a:p>
        </p:txBody>
      </p:sp>
      <p:sp>
        <p:nvSpPr>
          <p:cNvPr id="5" name="矩形 4"/>
          <p:cNvSpPr/>
          <p:nvPr/>
        </p:nvSpPr>
        <p:spPr>
          <a:xfrm>
            <a:off x="243932" y="5935794"/>
            <a:ext cx="570865" cy="768350"/>
          </a:xfrm>
          <a:prstGeom prst="rect">
            <a:avLst/>
          </a:prstGeom>
        </p:spPr>
        <p:txBody>
          <a:bodyPr wrap="none">
            <a:spAutoFit/>
          </a:bodyPr>
          <a:lstStyle/>
          <a:p>
            <a:r>
              <a:rPr lang="en-US" altLang="zh-CN" sz="4400" b="1" dirty="0">
                <a:solidFill>
                  <a:srgbClr val="FF0000"/>
                </a:solidFill>
              </a:rPr>
              <a:t>×</a:t>
            </a:r>
          </a:p>
        </p:txBody>
      </p:sp>
      <p:sp>
        <p:nvSpPr>
          <p:cNvPr id="2" name="学论网-专注原创-www.xuelun.me"/>
          <p:cNvSpPr/>
          <p:nvPr/>
        </p:nvSpPr>
        <p:spPr>
          <a:xfrm>
            <a:off x="6361430" y="5067300"/>
            <a:ext cx="263525" cy="226060"/>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1</a:t>
            </a:r>
          </a:p>
        </p:txBody>
      </p:sp>
      <p:sp>
        <p:nvSpPr>
          <p:cNvPr id="3" name="学论网-专注原创-www.xuelun.me"/>
          <p:cNvSpPr/>
          <p:nvPr/>
        </p:nvSpPr>
        <p:spPr>
          <a:xfrm>
            <a:off x="6361430" y="5599430"/>
            <a:ext cx="263525" cy="226060"/>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2</a:t>
            </a:r>
          </a:p>
        </p:txBody>
      </p:sp>
      <p:sp>
        <p:nvSpPr>
          <p:cNvPr id="4" name="矩形 3"/>
          <p:cNvSpPr/>
          <p:nvPr/>
        </p:nvSpPr>
        <p:spPr>
          <a:xfrm>
            <a:off x="6207852" y="5880549"/>
            <a:ext cx="570865" cy="768350"/>
          </a:xfrm>
          <a:prstGeom prst="rect">
            <a:avLst/>
          </a:prstGeom>
        </p:spPr>
        <p:txBody>
          <a:bodyPr wrap="none">
            <a:spAutoFit/>
          </a:bodyPr>
          <a:lstStyle/>
          <a:p>
            <a:r>
              <a:rPr lang="en-US" altLang="zh-CN" sz="4400" b="1" dirty="0">
                <a:solidFill>
                  <a:srgbClr val="FF0000"/>
                </a:solidFill>
              </a:rPr>
              <a:t>×</a:t>
            </a:r>
          </a:p>
        </p:txBody>
      </p:sp>
      <p:sp>
        <p:nvSpPr>
          <p:cNvPr id="19"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0" name="直接连接符 19"/>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33" name="直接连接符 32"/>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0"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sp>
        <p:nvSpPr>
          <p:cNvPr id="41"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46"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48"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cxnSp>
        <p:nvCxnSpPr>
          <p:cNvPr id="49" name="直接连接符 48"/>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6"/>
          <p:cNvSpPr txBox="1"/>
          <p:nvPr/>
        </p:nvSpPr>
        <p:spPr>
          <a:xfrm>
            <a:off x="813104" y="1108968"/>
            <a:ext cx="1625296" cy="402590"/>
          </a:xfrm>
          <a:prstGeom prst="rect">
            <a:avLst/>
          </a:prstGeom>
          <a:noFill/>
        </p:spPr>
        <p:txBody>
          <a:bodyPr wrap="square" lIns="0" tIns="48000" rIns="0" bIns="48000" rtlCol="0">
            <a:spAutoFit/>
          </a:bodyPr>
          <a:lstStyle/>
          <a:p>
            <a:pPr algn="ct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理论背景</a:t>
            </a:r>
          </a:p>
        </p:txBody>
      </p:sp>
      <p:grpSp>
        <p:nvGrpSpPr>
          <p:cNvPr id="52" name="组合 51"/>
          <p:cNvGrpSpPr/>
          <p:nvPr/>
        </p:nvGrpSpPr>
        <p:grpSpPr>
          <a:xfrm>
            <a:off x="374236" y="119271"/>
            <a:ext cx="2853562" cy="685608"/>
            <a:chOff x="1358264" y="5538038"/>
            <a:chExt cx="2796292" cy="685608"/>
          </a:xfrm>
        </p:grpSpPr>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56"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57"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sp>
        <p:nvSpPr>
          <p:cNvPr id="58" name="学论网-专注原创-www.xuelun.me"/>
          <p:cNvSpPr/>
          <p:nvPr/>
        </p:nvSpPr>
        <p:spPr>
          <a:xfrm>
            <a:off x="5961307" y="-255381"/>
            <a:ext cx="3682901" cy="418191"/>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9" name="矩形 58"/>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60"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如何做场景重建？</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0" name="直接连接符 19"/>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33" name="直接连接符 32"/>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0"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sp>
        <p:nvSpPr>
          <p:cNvPr id="41"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46"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48"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cxnSp>
        <p:nvCxnSpPr>
          <p:cNvPr id="4" name="直接连接符 3"/>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6"/>
          <p:cNvSpPr txBox="1"/>
          <p:nvPr/>
        </p:nvSpPr>
        <p:spPr>
          <a:xfrm>
            <a:off x="813104" y="1108968"/>
            <a:ext cx="1625296" cy="402590"/>
          </a:xfrm>
          <a:prstGeom prst="rect">
            <a:avLst/>
          </a:prstGeom>
          <a:noFill/>
        </p:spPr>
        <p:txBody>
          <a:bodyPr wrap="square" lIns="0" tIns="48000" rIns="0" bIns="48000" rtlCol="0">
            <a:spAutoFit/>
          </a:bodyPr>
          <a:lstStyle/>
          <a:p>
            <a:pPr algn="ct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理论背景</a:t>
            </a:r>
          </a:p>
        </p:txBody>
      </p:sp>
      <p:grpSp>
        <p:nvGrpSpPr>
          <p:cNvPr id="52" name="组合 51"/>
          <p:cNvGrpSpPr/>
          <p:nvPr/>
        </p:nvGrpSpPr>
        <p:grpSpPr>
          <a:xfrm>
            <a:off x="374236" y="119271"/>
            <a:ext cx="2853562" cy="685608"/>
            <a:chOff x="1358264" y="5538038"/>
            <a:chExt cx="2796292" cy="685608"/>
          </a:xfrm>
        </p:grpSpPr>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56"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57"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sp>
        <p:nvSpPr>
          <p:cNvPr id="7" name="学论网-专注原创-www.xuelun.me"/>
          <p:cNvSpPr/>
          <p:nvPr/>
        </p:nvSpPr>
        <p:spPr>
          <a:xfrm>
            <a:off x="5961307" y="-255381"/>
            <a:ext cx="3682901" cy="418191"/>
          </a:xfrm>
          <a:prstGeom prst="rect">
            <a:avLst/>
          </a:prstGeom>
        </p:spPr>
        <p:txBody>
          <a:bodyPr wrap="square">
            <a:spAutoFit/>
          </a:bodyPr>
          <a:lstStyle/>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9" name="矩形 58"/>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60"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为什么全景图？为什么自监督？</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345" y="2715260"/>
            <a:ext cx="3063240" cy="153162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0920" y="2710180"/>
            <a:ext cx="3063240" cy="1531620"/>
          </a:xfrm>
          <a:prstGeom prst="rect">
            <a:avLst/>
          </a:prstGeom>
        </p:spPr>
      </p:pic>
      <p:sp>
        <p:nvSpPr>
          <p:cNvPr id="28" name="学论网www.xuelun.me-矩形 4"/>
          <p:cNvSpPr/>
          <p:nvPr/>
        </p:nvSpPr>
        <p:spPr>
          <a:xfrm>
            <a:off x="209550" y="4727575"/>
            <a:ext cx="6523355" cy="203644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2" name="文本框 31"/>
          <p:cNvSpPr txBox="1"/>
          <p:nvPr/>
        </p:nvSpPr>
        <p:spPr>
          <a:xfrm>
            <a:off x="339090" y="1583690"/>
            <a:ext cx="6266815" cy="553085"/>
          </a:xfrm>
          <a:prstGeom prst="rect">
            <a:avLst/>
          </a:prstGeom>
          <a:noFill/>
        </p:spPr>
        <p:txBody>
          <a:bodyPr wrap="square" rtlCol="0" anchor="t">
            <a:spAutoFit/>
          </a:bodyPr>
          <a:lstStyle/>
          <a:p>
            <a:pPr algn="ctr">
              <a:lnSpc>
                <a:spcPct val="150000"/>
              </a:lnSpc>
            </a:pPr>
            <a:r>
              <a:rPr lang="zh-CN" altLang="en-US" sz="2000" b="1" dirty="0">
                <a:solidFill>
                  <a:schemeClr val="tx1"/>
                </a:solidFill>
                <a:latin typeface="微软雅黑" panose="020B0503020204020204" pitchFamily="34" charset="-122"/>
                <a:ea typeface="微软雅黑" panose="020B0503020204020204" pitchFamily="34" charset="-122"/>
                <a:sym typeface="+mn-ea"/>
              </a:rPr>
              <a:t>全景图</a:t>
            </a:r>
          </a:p>
        </p:txBody>
      </p:sp>
      <p:sp>
        <p:nvSpPr>
          <p:cNvPr id="61" name="文本框 60"/>
          <p:cNvSpPr txBox="1"/>
          <p:nvPr/>
        </p:nvSpPr>
        <p:spPr>
          <a:xfrm>
            <a:off x="347345" y="4244975"/>
            <a:ext cx="3063875" cy="275590"/>
          </a:xfrm>
          <a:prstGeom prst="rect">
            <a:avLst/>
          </a:prstGeom>
          <a:noFill/>
        </p:spPr>
        <p:txBody>
          <a:bodyPr wrap="square" rtlCol="0" anchor="t">
            <a:spAutoFit/>
          </a:bodyPr>
          <a:lstStyle/>
          <a:p>
            <a:pPr algn="ctr"/>
            <a:r>
              <a:rPr lang="zh-CN" altLang="en-US" sz="1200" dirty="0">
                <a:latin typeface="微软雅黑" panose="020B0503020204020204" pitchFamily="34" charset="-122"/>
                <a:ea typeface="微软雅黑" panose="020B0503020204020204" pitchFamily="34" charset="-122"/>
                <a:sym typeface="+mn-ea"/>
              </a:rPr>
              <a:t>全景</a:t>
            </a:r>
            <a:r>
              <a:rPr lang="en-US" altLang="zh-CN" sz="1200" dirty="0">
                <a:latin typeface="微软雅黑" panose="020B0503020204020204" pitchFamily="34" charset="-122"/>
                <a:ea typeface="微软雅黑" panose="020B0503020204020204" pitchFamily="34" charset="-122"/>
                <a:sym typeface="+mn-ea"/>
              </a:rPr>
              <a:t>RGB</a:t>
            </a:r>
            <a:r>
              <a:rPr lang="zh-CN" altLang="en-US" sz="1200" dirty="0">
                <a:latin typeface="微软雅黑" panose="020B0503020204020204" pitchFamily="34" charset="-122"/>
                <a:ea typeface="微软雅黑" panose="020B0503020204020204" pitchFamily="34" charset="-122"/>
                <a:sym typeface="+mn-ea"/>
              </a:rPr>
              <a:t>图像</a:t>
            </a:r>
          </a:p>
        </p:txBody>
      </p:sp>
      <p:sp>
        <p:nvSpPr>
          <p:cNvPr id="34" name="文本框 33"/>
          <p:cNvSpPr txBox="1"/>
          <p:nvPr/>
        </p:nvSpPr>
        <p:spPr>
          <a:xfrm>
            <a:off x="3550285" y="4244975"/>
            <a:ext cx="3063875" cy="275590"/>
          </a:xfrm>
          <a:prstGeom prst="rect">
            <a:avLst/>
          </a:prstGeom>
          <a:noFill/>
        </p:spPr>
        <p:txBody>
          <a:bodyPr wrap="square" rtlCol="0" anchor="t">
            <a:spAutoFit/>
          </a:bodyPr>
          <a:lstStyle/>
          <a:p>
            <a:pPr algn="ctr"/>
            <a:r>
              <a:rPr lang="zh-CN" altLang="en-US" sz="1200" dirty="0">
                <a:latin typeface="微软雅黑" panose="020B0503020204020204" pitchFamily="34" charset="-122"/>
                <a:ea typeface="微软雅黑" panose="020B0503020204020204" pitchFamily="34" charset="-122"/>
                <a:sym typeface="+mn-ea"/>
              </a:rPr>
              <a:t>全景</a:t>
            </a:r>
            <a:r>
              <a:rPr lang="zh-CN" sz="1200" dirty="0">
                <a:latin typeface="微软雅黑" panose="020B0503020204020204" pitchFamily="34" charset="-122"/>
                <a:ea typeface="微软雅黑" panose="020B0503020204020204" pitchFamily="34" charset="-122"/>
                <a:sym typeface="+mn-ea"/>
              </a:rPr>
              <a:t>深度图</a:t>
            </a:r>
          </a:p>
        </p:txBody>
      </p:sp>
      <p:sp>
        <p:nvSpPr>
          <p:cNvPr id="2" name="文本框 1"/>
          <p:cNvSpPr txBox="1"/>
          <p:nvPr/>
        </p:nvSpPr>
        <p:spPr>
          <a:xfrm>
            <a:off x="330200" y="5104130"/>
            <a:ext cx="6254750" cy="1641475"/>
          </a:xfrm>
          <a:prstGeom prst="rect">
            <a:avLst/>
          </a:prstGeom>
          <a:noFill/>
        </p:spPr>
        <p:txBody>
          <a:bodyPr wrap="square" rtlCol="0" anchor="t">
            <a:spAutoFit/>
          </a:bodyPr>
          <a:lstStyle/>
          <a:p>
            <a:pPr algn="l">
              <a:lnSpc>
                <a:spcPct val="12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）全景图在采集时存在</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视角限制</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，投影得到的点云因遮挡存在大面积缺失，增加了补全难度；</a:t>
            </a:r>
            <a:endParaRPr lang="zh-CN" altLang="en-US" sz="1400" b="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）全景图在采集时远近差别明显，投影得到的点云</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分布不均</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，有效信息的分布呈现差异化；</a:t>
            </a:r>
            <a:endParaRPr lang="zh-CN" altLang="en-US" sz="1400" b="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）全景图视野较广，涉及到的场景范围大，包含</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点数多</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，传统的点云上采样网络难以直接补全。</a:t>
            </a:r>
          </a:p>
        </p:txBody>
      </p:sp>
      <p:sp>
        <p:nvSpPr>
          <p:cNvPr id="9" name="学论网www.xuelun.me-矩形 4"/>
          <p:cNvSpPr/>
          <p:nvPr/>
        </p:nvSpPr>
        <p:spPr>
          <a:xfrm>
            <a:off x="217170" y="2202815"/>
            <a:ext cx="6523355" cy="235648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68" name="TextBox 6"/>
          <p:cNvSpPr txBox="1"/>
          <p:nvPr/>
        </p:nvSpPr>
        <p:spPr>
          <a:xfrm>
            <a:off x="208280" y="2236470"/>
            <a:ext cx="6515100" cy="417830"/>
          </a:xfrm>
          <a:prstGeom prst="rect">
            <a:avLst/>
          </a:prstGeom>
          <a:noFill/>
        </p:spPr>
        <p:txBody>
          <a:bodyPr wrap="square" lIns="0" tIns="48000" rIns="0" bIns="48000" rtlCol="0">
            <a:spAutoFit/>
          </a:bodyPr>
          <a:lstStyle/>
          <a:p>
            <a:pPr algn="ctr">
              <a:lnSpc>
                <a:spcPct val="150000"/>
              </a:lnSpc>
            </a:pPr>
            <a:r>
              <a:rPr lang="zh-CN" sz="1400" b="1" dirty="0">
                <a:solidFill>
                  <a:srgbClr val="FF0000"/>
                </a:solidFill>
                <a:latin typeface="微软雅黑" panose="020B0503020204020204" pitchFamily="34" charset="-122"/>
                <a:ea typeface="微软雅黑" panose="020B0503020204020204" pitchFamily="34" charset="-122"/>
              </a:rPr>
              <a:t>全景图的特点：</a:t>
            </a:r>
            <a:r>
              <a:rPr lang="zh-CN" sz="1400" dirty="0">
                <a:latin typeface="微软雅黑" panose="020B0503020204020204" pitchFamily="34" charset="-122"/>
                <a:ea typeface="微软雅黑" panose="020B0503020204020204" pitchFamily="34" charset="-122"/>
              </a:rPr>
              <a:t>覆盖范围广、纹理连续性好、累计误差小</a:t>
            </a:r>
          </a:p>
        </p:txBody>
      </p:sp>
      <p:sp>
        <p:nvSpPr>
          <p:cNvPr id="8" name="TextBox 6"/>
          <p:cNvSpPr txBox="1"/>
          <p:nvPr/>
        </p:nvSpPr>
        <p:spPr>
          <a:xfrm>
            <a:off x="208280" y="4716145"/>
            <a:ext cx="6515100" cy="417830"/>
          </a:xfrm>
          <a:prstGeom prst="rect">
            <a:avLst/>
          </a:prstGeom>
          <a:noFill/>
        </p:spPr>
        <p:txBody>
          <a:bodyPr wrap="square" lIns="0" tIns="48000" rIns="0" bIns="48000" rtlCol="0">
            <a:spAutoFit/>
          </a:bodyPr>
          <a:lstStyle/>
          <a:p>
            <a:pPr algn="ctr">
              <a:lnSpc>
                <a:spcPct val="150000"/>
              </a:lnSpc>
            </a:pPr>
            <a:r>
              <a:rPr lang="zh-CN" sz="1400" b="1" dirty="0">
                <a:solidFill>
                  <a:srgbClr val="FF0000"/>
                </a:solidFill>
                <a:latin typeface="微软雅黑" panose="020B0503020204020204" pitchFamily="34" charset="-122"/>
                <a:ea typeface="微软雅黑" panose="020B0503020204020204" pitchFamily="34" charset="-122"/>
              </a:rPr>
              <a:t>全景图用于场景点云补全任务的难点</a:t>
            </a:r>
            <a:endParaRPr lang="zh-CN" sz="1400" dirty="0">
              <a:latin typeface="微软雅黑" panose="020B0503020204020204" pitchFamily="34" charset="-122"/>
              <a:ea typeface="微软雅黑" panose="020B0503020204020204" pitchFamily="34" charset="-122"/>
            </a:endParaRPr>
          </a:p>
        </p:txBody>
      </p:sp>
      <p:sp>
        <p:nvSpPr>
          <p:cNvPr id="101" name="文本框 100"/>
          <p:cNvSpPr txBox="1">
            <a:spLocks noChangeArrowheads="1"/>
          </p:cNvSpPr>
          <p:nvPr/>
        </p:nvSpPr>
        <p:spPr bwMode="auto">
          <a:xfrm>
            <a:off x="6838950" y="1727835"/>
            <a:ext cx="512953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indent="0" algn="ctr" eaLnBrk="1" hangingPunct="1">
              <a:lnSpc>
                <a:spcPct val="100000"/>
              </a:lnSpc>
              <a:spcBef>
                <a:spcPct val="0"/>
              </a:spcBef>
              <a:buNone/>
            </a:pPr>
            <a:r>
              <a:rPr lang="zh-CN" altLang="en-US" sz="2000" b="1" dirty="0">
                <a:latin typeface="微软雅黑" panose="020B0503020204020204" pitchFamily="34" charset="-122"/>
                <a:ea typeface="微软雅黑" panose="020B0503020204020204" pitchFamily="34" charset="-122"/>
              </a:rPr>
              <a:t>自监督</a:t>
            </a:r>
          </a:p>
        </p:txBody>
      </p:sp>
      <p:sp>
        <p:nvSpPr>
          <p:cNvPr id="10" name="学论网www.xuelun.me-矩形 4"/>
          <p:cNvSpPr/>
          <p:nvPr/>
        </p:nvSpPr>
        <p:spPr>
          <a:xfrm>
            <a:off x="6838315" y="2202815"/>
            <a:ext cx="5130800" cy="456057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11" name="文本框 10"/>
          <p:cNvSpPr txBox="1"/>
          <p:nvPr/>
        </p:nvSpPr>
        <p:spPr>
          <a:xfrm>
            <a:off x="6991350" y="5310505"/>
            <a:ext cx="4868545" cy="1318260"/>
          </a:xfrm>
          <a:prstGeom prst="rect">
            <a:avLst/>
          </a:prstGeom>
          <a:noFill/>
        </p:spPr>
        <p:txBody>
          <a:bodyPr wrap="square" rtlCol="0" anchor="t">
            <a:spAutoFit/>
          </a:bodyPr>
          <a:lstStyle/>
          <a:p>
            <a:pPr>
              <a:lnSpc>
                <a:spcPct val="190000"/>
              </a:lnSpc>
            </a:pPr>
            <a:r>
              <a:rPr lang="zh-CN" altLang="en-US" sz="1400" dirty="0">
                <a:latin typeface="微软雅黑" panose="020B0503020204020204" pitchFamily="34" charset="-122"/>
                <a:ea typeface="微软雅黑" panose="020B0503020204020204" pitchFamily="34" charset="-122"/>
                <a:sym typeface="+mn-ea"/>
              </a:rPr>
              <a:t>开放环境下，室内场景类型多样，难以获取充足的</a:t>
            </a:r>
            <a:r>
              <a:rPr lang="zh-CN" altLang="en-US" sz="1400" dirty="0">
                <a:solidFill>
                  <a:srgbClr val="FF0000"/>
                </a:solidFill>
                <a:latin typeface="微软雅黑" panose="020B0503020204020204" pitchFamily="34" charset="-122"/>
                <a:ea typeface="微软雅黑" panose="020B0503020204020204" pitchFamily="34" charset="-122"/>
                <a:sym typeface="+mn-ea"/>
              </a:rPr>
              <a:t>监督训练数据</a:t>
            </a:r>
            <a:r>
              <a:rPr lang="zh-CN" altLang="en-US" sz="1400" dirty="0">
                <a:latin typeface="微软雅黑" panose="020B0503020204020204" pitchFamily="34" charset="-122"/>
                <a:ea typeface="微软雅黑" panose="020B0503020204020204" pitchFamily="34" charset="-122"/>
                <a:sym typeface="+mn-ea"/>
              </a:rPr>
              <a:t>，导致传统场景重建方法的</a:t>
            </a:r>
            <a:r>
              <a:rPr lang="zh-CN" altLang="en-US" sz="1400" dirty="0">
                <a:solidFill>
                  <a:srgbClr val="FF0000"/>
                </a:solidFill>
                <a:latin typeface="微软雅黑" panose="020B0503020204020204" pitchFamily="34" charset="-122"/>
                <a:ea typeface="微软雅黑" panose="020B0503020204020204" pitchFamily="34" charset="-122"/>
                <a:sym typeface="+mn-ea"/>
              </a:rPr>
              <a:t>适应性较差</a:t>
            </a:r>
            <a:r>
              <a:rPr lang="zh-CN" altLang="en-US" sz="1400" dirty="0">
                <a:latin typeface="微软雅黑" panose="020B0503020204020204" pitchFamily="34" charset="-122"/>
                <a:ea typeface="微软雅黑" panose="020B0503020204020204" pitchFamily="34" charset="-122"/>
                <a:sym typeface="+mn-ea"/>
              </a:rPr>
              <a:t>，难以重建出高质量真实点云场景。</a:t>
            </a:r>
          </a:p>
        </p:txBody>
      </p:sp>
      <p:pic>
        <p:nvPicPr>
          <p:cNvPr id="13" name="图片 12"/>
          <p:cNvPicPr>
            <a:picLocks noChangeAspect="1"/>
          </p:cNvPicPr>
          <p:nvPr/>
        </p:nvPicPr>
        <p:blipFill>
          <a:blip r:embed="rId6"/>
          <a:stretch>
            <a:fillRect/>
          </a:stretch>
        </p:blipFill>
        <p:spPr>
          <a:xfrm>
            <a:off x="6917055" y="2421255"/>
            <a:ext cx="2962910" cy="1657350"/>
          </a:xfrm>
          <a:prstGeom prst="rect">
            <a:avLst/>
          </a:prstGeom>
        </p:spPr>
      </p:pic>
      <p:pic>
        <p:nvPicPr>
          <p:cNvPr id="12" name="图片 11"/>
          <p:cNvPicPr>
            <a:picLocks noChangeAspect="1"/>
          </p:cNvPicPr>
          <p:nvPr/>
        </p:nvPicPr>
        <p:blipFill>
          <a:blip r:embed="rId7"/>
          <a:stretch>
            <a:fillRect/>
          </a:stretch>
        </p:blipFill>
        <p:spPr>
          <a:xfrm>
            <a:off x="8904605" y="3425190"/>
            <a:ext cx="2955290" cy="1645285"/>
          </a:xfrm>
          <a:prstGeom prst="rect">
            <a:avLst/>
          </a:prstGeom>
        </p:spPr>
      </p:pic>
      <p:sp>
        <p:nvSpPr>
          <p:cNvPr id="47" name="KSO_Shape"/>
          <p:cNvSpPr/>
          <p:nvPr/>
        </p:nvSpPr>
        <p:spPr bwMode="auto">
          <a:xfrm>
            <a:off x="4080062" y="1648539"/>
            <a:ext cx="502419" cy="435429"/>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solidFill>
            <a:srgbClr val="00B0F0"/>
          </a:solidFill>
          <a:ln>
            <a:noFill/>
          </a:ln>
        </p:spPr>
        <p:txBody>
          <a:bodyPr lIns="91440" tIns="45720" rIns="91440" bIns="45720" anchor="ctr"/>
          <a:lstStyle/>
          <a:p>
            <a:endParaRPr lang="zh-CN" altLang="en-US" sz="3200">
              <a:solidFill>
                <a:srgbClr val="1D6295"/>
              </a:solidFill>
            </a:endParaRPr>
          </a:p>
        </p:txBody>
      </p:sp>
      <p:sp>
        <p:nvSpPr>
          <p:cNvPr id="15" name="KSO_Shape"/>
          <p:cNvSpPr/>
          <p:nvPr/>
        </p:nvSpPr>
        <p:spPr bwMode="auto">
          <a:xfrm>
            <a:off x="10066842" y="1632029"/>
            <a:ext cx="502419" cy="435429"/>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solidFill>
            <a:srgbClr val="00B0F0"/>
          </a:solidFill>
          <a:ln>
            <a:noFill/>
          </a:ln>
        </p:spPr>
        <p:txBody>
          <a:bodyPr lIns="91440" tIns="45720" rIns="91440" bIns="45720" anchor="ctr"/>
          <a:lstStyle/>
          <a:p>
            <a:endParaRPr lang="zh-CN" altLang="en-US" sz="3200">
              <a:solidFill>
                <a:srgbClr val="1D629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3224845" y="944450"/>
            <a:ext cx="8527444" cy="584390"/>
            <a:chOff x="3224845" y="944450"/>
            <a:chExt cx="8527444" cy="584390"/>
          </a:xfrm>
        </p:grpSpPr>
        <p:sp>
          <p:nvSpPr>
            <p:cNvPr id="43" name="矩形 42"/>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44"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与场景点云补全相关工作</a:t>
              </a:r>
            </a:p>
          </p:txBody>
        </p:sp>
      </p:grpSp>
      <p:sp>
        <p:nvSpPr>
          <p:cNvPr id="217" name="学论网www.xuelun.me-矩形 4"/>
          <p:cNvSpPr/>
          <p:nvPr/>
        </p:nvSpPr>
        <p:spPr>
          <a:xfrm>
            <a:off x="339090" y="1743710"/>
            <a:ext cx="3651250" cy="391160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219" name="学论网-专注原创-www.xuelun.me"/>
          <p:cNvSpPr txBox="1"/>
          <p:nvPr/>
        </p:nvSpPr>
        <p:spPr>
          <a:xfrm>
            <a:off x="1114425" y="1910715"/>
            <a:ext cx="2752090" cy="337185"/>
          </a:xfrm>
          <a:prstGeom prst="rect">
            <a:avLst/>
          </a:prstGeom>
          <a:noFill/>
        </p:spPr>
        <p:txBody>
          <a:bodyPr wrap="square" rtlCol="0">
            <a:spAutoFit/>
          </a:bodyPr>
          <a:lstStyle/>
          <a:p>
            <a:pPr>
              <a:lnSpc>
                <a:spcPct val="100000"/>
              </a:lnSpc>
            </a:pPr>
            <a:r>
              <a:rPr lang="zh-CN" altLang="en-US" sz="1600" b="1" dirty="0">
                <a:latin typeface="微软雅黑" panose="020B0503020204020204" pitchFamily="34" charset="-122"/>
                <a:ea typeface="微软雅黑" panose="020B0503020204020204" pitchFamily="34" charset="-122"/>
              </a:rPr>
              <a:t>相关工作一：物体点云补全</a:t>
            </a:r>
          </a:p>
        </p:txBody>
      </p:sp>
      <p:sp>
        <p:nvSpPr>
          <p:cNvPr id="221" name="KSO_Shape"/>
          <p:cNvSpPr/>
          <p:nvPr/>
        </p:nvSpPr>
        <p:spPr bwMode="auto">
          <a:xfrm>
            <a:off x="727710" y="1896110"/>
            <a:ext cx="284480" cy="361315"/>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sp>
        <p:nvSpPr>
          <p:cNvPr id="8" name="学论网www.xuelun.me-矩形 4"/>
          <p:cNvSpPr/>
          <p:nvPr/>
        </p:nvSpPr>
        <p:spPr>
          <a:xfrm>
            <a:off x="4194810" y="1748155"/>
            <a:ext cx="3522980" cy="389826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9" name="学论网-专注原创-www.xuelun.me"/>
          <p:cNvSpPr txBox="1"/>
          <p:nvPr/>
        </p:nvSpPr>
        <p:spPr>
          <a:xfrm>
            <a:off x="4788535" y="1846580"/>
            <a:ext cx="2674620" cy="338455"/>
          </a:xfrm>
          <a:prstGeom prst="rect">
            <a:avLst/>
          </a:prstGeom>
          <a:noFill/>
        </p:spPr>
        <p:txBody>
          <a:bodyPr wrap="square" rtlCol="0">
            <a:spAutoFit/>
          </a:bodyPr>
          <a:lstStyle/>
          <a:p>
            <a:pPr>
              <a:lnSpc>
                <a:spcPct val="100000"/>
              </a:lnSpc>
            </a:pPr>
            <a:r>
              <a:rPr lang="zh-CN" altLang="en-US" sz="1600" b="1" dirty="0">
                <a:latin typeface="微软雅黑" panose="020B0503020204020204" pitchFamily="34" charset="-122"/>
                <a:ea typeface="微软雅黑" panose="020B0503020204020204" pitchFamily="34" charset="-122"/>
              </a:rPr>
              <a:t>相关工作二：场景体素补全</a:t>
            </a:r>
          </a:p>
        </p:txBody>
      </p:sp>
      <p:sp>
        <p:nvSpPr>
          <p:cNvPr id="11" name="KSO_Shape"/>
          <p:cNvSpPr/>
          <p:nvPr/>
        </p:nvSpPr>
        <p:spPr bwMode="auto">
          <a:xfrm>
            <a:off x="4455160" y="1852295"/>
            <a:ext cx="264160" cy="360045"/>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pic>
        <p:nvPicPr>
          <p:cNvPr id="12" name="图片 11"/>
          <p:cNvPicPr>
            <a:picLocks noChangeAspect="1"/>
          </p:cNvPicPr>
          <p:nvPr/>
        </p:nvPicPr>
        <p:blipFill>
          <a:blip r:embed="rId3"/>
          <a:stretch>
            <a:fillRect/>
          </a:stretch>
        </p:blipFill>
        <p:spPr>
          <a:xfrm>
            <a:off x="4807585" y="2256155"/>
            <a:ext cx="2317750" cy="1964690"/>
          </a:xfrm>
          <a:prstGeom prst="rect">
            <a:avLst/>
          </a:prstGeom>
        </p:spPr>
      </p:pic>
      <p:sp>
        <p:nvSpPr>
          <p:cNvPr id="45" name="文本框 44"/>
          <p:cNvSpPr txBox="1"/>
          <p:nvPr/>
        </p:nvSpPr>
        <p:spPr>
          <a:xfrm>
            <a:off x="4381500" y="5245735"/>
            <a:ext cx="3181985" cy="398780"/>
          </a:xfrm>
          <a:prstGeom prst="rect">
            <a:avLst/>
          </a:prstGeom>
          <a:noFill/>
        </p:spPr>
        <p:txBody>
          <a:bodyPr wrap="square" rtlCol="0" anchor="t">
            <a:spAutoFit/>
          </a:bodyPr>
          <a:lstStyle/>
          <a:p>
            <a:pPr algn="ctr"/>
            <a:r>
              <a:rPr lang="en-US" sz="1000">
                <a:latin typeface="微软雅黑" panose="020B0503020204020204" pitchFamily="34" charset="-122"/>
                <a:ea typeface="微软雅黑" panose="020B0503020204020204" pitchFamily="34" charset="-122"/>
                <a:cs typeface="微软雅黑" panose="020B0503020204020204" pitchFamily="34" charset="-122"/>
              </a:rPr>
              <a:t>SSCNet(CVPR2017)</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VVNet(IJCAI2018)</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ForkNet(ICCV2019)</a:t>
            </a:r>
          </a:p>
        </p:txBody>
      </p:sp>
      <p:sp>
        <p:nvSpPr>
          <p:cNvPr id="32" name="学论网www.xuelun.me-矩形 4"/>
          <p:cNvSpPr/>
          <p:nvPr/>
        </p:nvSpPr>
        <p:spPr>
          <a:xfrm>
            <a:off x="7907020" y="1727835"/>
            <a:ext cx="3852545" cy="392747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33" name="学论网-专注原创-www.xuelun.me"/>
          <p:cNvSpPr txBox="1"/>
          <p:nvPr/>
        </p:nvSpPr>
        <p:spPr>
          <a:xfrm>
            <a:off x="8433435" y="1820545"/>
            <a:ext cx="2736215" cy="337185"/>
          </a:xfrm>
          <a:prstGeom prst="rect">
            <a:avLst/>
          </a:prstGeom>
          <a:noFill/>
        </p:spPr>
        <p:txBody>
          <a:bodyPr wrap="square" rtlCol="0">
            <a:spAutoFit/>
          </a:bodyPr>
          <a:lstStyle/>
          <a:p>
            <a:pPr>
              <a:lnSpc>
                <a:spcPct val="100000"/>
              </a:lnSpc>
            </a:pPr>
            <a:r>
              <a:rPr lang="zh-CN" altLang="en-US" sz="1600" b="1" dirty="0">
                <a:latin typeface="微软雅黑" panose="020B0503020204020204" pitchFamily="34" charset="-122"/>
                <a:ea typeface="微软雅黑" panose="020B0503020204020204" pitchFamily="34" charset="-122"/>
              </a:rPr>
              <a:t>相关工作三：点云分块处理</a:t>
            </a:r>
          </a:p>
        </p:txBody>
      </p:sp>
      <p:sp>
        <p:nvSpPr>
          <p:cNvPr id="36" name="KSO_Shape"/>
          <p:cNvSpPr/>
          <p:nvPr/>
        </p:nvSpPr>
        <p:spPr bwMode="auto">
          <a:xfrm>
            <a:off x="8076565" y="1818640"/>
            <a:ext cx="248285" cy="360045"/>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pic>
        <p:nvPicPr>
          <p:cNvPr id="39" name="图片 38"/>
          <p:cNvPicPr>
            <a:picLocks noChangeAspect="1"/>
          </p:cNvPicPr>
          <p:nvPr/>
        </p:nvPicPr>
        <p:blipFill>
          <a:blip r:embed="rId4"/>
          <a:stretch>
            <a:fillRect/>
          </a:stretch>
        </p:blipFill>
        <p:spPr>
          <a:xfrm>
            <a:off x="8994775" y="2113280"/>
            <a:ext cx="1600200" cy="942975"/>
          </a:xfrm>
          <a:prstGeom prst="rect">
            <a:avLst/>
          </a:prstGeom>
        </p:spPr>
      </p:pic>
      <p:pic>
        <p:nvPicPr>
          <p:cNvPr id="40" name="图片 39"/>
          <p:cNvPicPr>
            <a:picLocks noChangeAspect="1"/>
          </p:cNvPicPr>
          <p:nvPr/>
        </p:nvPicPr>
        <p:blipFill>
          <a:blip r:embed="rId5"/>
          <a:stretch>
            <a:fillRect/>
          </a:stretch>
        </p:blipFill>
        <p:spPr>
          <a:xfrm>
            <a:off x="8526780" y="3060065"/>
            <a:ext cx="2670810" cy="1139825"/>
          </a:xfrm>
          <a:prstGeom prst="rect">
            <a:avLst/>
          </a:prstGeom>
        </p:spPr>
      </p:pic>
      <p:sp>
        <p:nvSpPr>
          <p:cNvPr id="49" name="文本框 48"/>
          <p:cNvSpPr txBox="1"/>
          <p:nvPr/>
        </p:nvSpPr>
        <p:spPr>
          <a:xfrm>
            <a:off x="8002270" y="5093335"/>
            <a:ext cx="3733800" cy="553085"/>
          </a:xfrm>
          <a:prstGeom prst="rect">
            <a:avLst/>
          </a:prstGeom>
          <a:noFill/>
        </p:spPr>
        <p:txBody>
          <a:bodyPr wrap="square" rtlCol="0" anchor="t">
            <a:spAutoFit/>
          </a:bodyPr>
          <a:lstStyle/>
          <a:p>
            <a:pPr algn="ctr"/>
            <a:r>
              <a:rPr lang="en-US" sz="1000">
                <a:latin typeface="微软雅黑" panose="020B0503020204020204" pitchFamily="34" charset="-122"/>
                <a:ea typeface="微软雅黑" panose="020B0503020204020204" pitchFamily="34" charset="-122"/>
                <a:cs typeface="微软雅黑" panose="020B0503020204020204" pitchFamily="34" charset="-122"/>
                <a:sym typeface="+mn-ea"/>
              </a:rPr>
              <a:t>Pointconv(CVPR2019)</a:t>
            </a:r>
            <a:r>
              <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1000">
                <a:latin typeface="微软雅黑" panose="020B0503020204020204" pitchFamily="34" charset="-122"/>
                <a:ea typeface="微软雅黑" panose="020B0503020204020204" pitchFamily="34" charset="-122"/>
                <a:cs typeface="微软雅黑" panose="020B0503020204020204" pitchFamily="34" charset="-122"/>
              </a:rPr>
              <a:t>PointNet(CVPR2017)</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r>
              <a:rPr lang="en-US" sz="1000">
                <a:latin typeface="微软雅黑" panose="020B0503020204020204" pitchFamily="34" charset="-122"/>
                <a:ea typeface="微软雅黑" panose="020B0503020204020204" pitchFamily="34" charset="-122"/>
                <a:cs typeface="微软雅黑" panose="020B0503020204020204" pitchFamily="34" charset="-122"/>
                <a:sym typeface="+mn-ea"/>
              </a:rPr>
              <a:t>PointNet++</a:t>
            </a:r>
          </a:p>
          <a:p>
            <a:pPr algn="ctr"/>
            <a:r>
              <a:rPr lang="en-US" sz="1000">
                <a:latin typeface="微软雅黑" panose="020B0503020204020204" pitchFamily="34" charset="-122"/>
                <a:ea typeface="微软雅黑" panose="020B0503020204020204" pitchFamily="34" charset="-122"/>
                <a:cs typeface="微软雅黑" panose="020B0503020204020204" pitchFamily="34" charset="-122"/>
                <a:sym typeface="+mn-ea"/>
              </a:rPr>
              <a:t>(Advances in neural information processing systems2017)</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1" name="矩形 20"/>
          <p:cNvSpPr/>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5"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51"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52"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cxnSp>
        <p:nvCxnSpPr>
          <p:cNvPr id="38" name="直接连接符 37"/>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374236" y="119271"/>
            <a:ext cx="2853562" cy="685608"/>
            <a:chOff x="1358264" y="5538038"/>
            <a:chExt cx="2796292" cy="685608"/>
          </a:xfrm>
        </p:grpSpPr>
        <p:pic>
          <p:nvPicPr>
            <p:cNvPr id="47" name="图片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58"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59"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sp>
        <p:nvSpPr>
          <p:cNvPr id="60"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cxnSp>
        <p:nvCxnSpPr>
          <p:cNvPr id="61" name="直接连接符 60"/>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TextBox 6"/>
          <p:cNvSpPr txBox="1"/>
          <p:nvPr/>
        </p:nvSpPr>
        <p:spPr>
          <a:xfrm>
            <a:off x="813104" y="1108968"/>
            <a:ext cx="1625296" cy="404714"/>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1.3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pic>
        <p:nvPicPr>
          <p:cNvPr id="2" name="图片 1" descr="深度学习床左"/>
          <p:cNvPicPr>
            <a:picLocks noChangeAspect="1"/>
          </p:cNvPicPr>
          <p:nvPr/>
        </p:nvPicPr>
        <p:blipFill>
          <a:blip r:embed="rId7"/>
          <a:stretch>
            <a:fillRect/>
          </a:stretch>
        </p:blipFill>
        <p:spPr>
          <a:xfrm>
            <a:off x="489585" y="2625090"/>
            <a:ext cx="1739265" cy="1136650"/>
          </a:xfrm>
          <a:prstGeom prst="rect">
            <a:avLst/>
          </a:prstGeom>
        </p:spPr>
      </p:pic>
      <p:pic>
        <p:nvPicPr>
          <p:cNvPr id="4" name="图片 3" descr="深度学习床中"/>
          <p:cNvPicPr>
            <a:picLocks noChangeAspect="1"/>
          </p:cNvPicPr>
          <p:nvPr/>
        </p:nvPicPr>
        <p:blipFill>
          <a:blip r:embed="rId8"/>
          <a:stretch>
            <a:fillRect/>
          </a:stretch>
        </p:blipFill>
        <p:spPr>
          <a:xfrm>
            <a:off x="2261235" y="2483485"/>
            <a:ext cx="1488440" cy="1416685"/>
          </a:xfrm>
          <a:prstGeom prst="rect">
            <a:avLst/>
          </a:prstGeom>
        </p:spPr>
      </p:pic>
      <p:sp>
        <p:nvSpPr>
          <p:cNvPr id="5" name="文本框 4"/>
          <p:cNvSpPr txBox="1"/>
          <p:nvPr/>
        </p:nvSpPr>
        <p:spPr>
          <a:xfrm>
            <a:off x="374015" y="4250055"/>
            <a:ext cx="3552825" cy="718185"/>
          </a:xfrm>
          <a:prstGeom prst="rect">
            <a:avLst/>
          </a:prstGeom>
          <a:noFill/>
        </p:spPr>
        <p:txBody>
          <a:bodyPr wrap="square" rtlCol="0">
            <a:spAutoFit/>
          </a:bodyPr>
          <a:lstStyle/>
          <a:p>
            <a:pPr algn="ctr">
              <a:lnSpc>
                <a:spcPct val="170000"/>
              </a:lnSpc>
            </a:pPr>
            <a:r>
              <a:rPr lang="zh-CN" altLang="en-US" sz="1200" b="1">
                <a:latin typeface="微软雅黑" panose="020B0503020204020204" pitchFamily="34" charset="-122"/>
                <a:ea typeface="微软雅黑" panose="020B0503020204020204" pitchFamily="34" charset="-122"/>
                <a:sym typeface="+mn-ea"/>
              </a:rPr>
              <a:t>在物体级别，可以实现高分辨率的点云补全。</a:t>
            </a:r>
          </a:p>
          <a:p>
            <a:pPr algn="ctr">
              <a:lnSpc>
                <a:spcPct val="170000"/>
              </a:lnSpc>
            </a:pPr>
            <a:r>
              <a:rPr lang="zh-CN" altLang="en-US" sz="1200" b="1">
                <a:latin typeface="微软雅黑" panose="020B0503020204020204" pitchFamily="34" charset="-122"/>
                <a:ea typeface="微软雅黑" panose="020B0503020204020204" pitchFamily="34" charset="-122"/>
                <a:sym typeface="+mn-ea"/>
              </a:rPr>
              <a:t>但受限于硬件设备，网络能够处理点云的点数有限。</a:t>
            </a:r>
          </a:p>
        </p:txBody>
      </p:sp>
      <p:sp>
        <p:nvSpPr>
          <p:cNvPr id="13" name="文本框 12"/>
          <p:cNvSpPr txBox="1"/>
          <p:nvPr/>
        </p:nvSpPr>
        <p:spPr>
          <a:xfrm>
            <a:off x="8093075" y="4330065"/>
            <a:ext cx="3577590" cy="699135"/>
          </a:xfrm>
          <a:prstGeom prst="rect">
            <a:avLst/>
          </a:prstGeom>
          <a:noFill/>
        </p:spPr>
        <p:txBody>
          <a:bodyPr wrap="square" rtlCol="0">
            <a:spAutoFit/>
          </a:bodyPr>
          <a:lstStyle/>
          <a:p>
            <a:pPr>
              <a:lnSpc>
                <a:spcPct val="110000"/>
              </a:lnSpc>
            </a:pPr>
            <a:r>
              <a:rPr lang="zh-CN" altLang="en-US" sz="1200" b="1">
                <a:latin typeface="微软雅黑" panose="020B0503020204020204" pitchFamily="34" charset="-122"/>
                <a:ea typeface="微软雅黑" panose="020B0503020204020204" pitchFamily="34" charset="-122"/>
                <a:sym typeface="+mn-ea"/>
              </a:rPr>
              <a:t>点云分块处理虽然会简化场景点云补全难度，但会损失整体的几何结构，且用独立分块点云训练出来的网络难以有效地学习到空间的几何结构。</a:t>
            </a:r>
          </a:p>
        </p:txBody>
      </p:sp>
      <p:sp>
        <p:nvSpPr>
          <p:cNvPr id="23" name="文本框 22"/>
          <p:cNvSpPr txBox="1"/>
          <p:nvPr/>
        </p:nvSpPr>
        <p:spPr>
          <a:xfrm>
            <a:off x="4173855" y="5946775"/>
            <a:ext cx="6421120" cy="694055"/>
          </a:xfrm>
          <a:prstGeom prst="rect">
            <a:avLst/>
          </a:prstGeom>
          <a:noFill/>
        </p:spPr>
        <p:txBody>
          <a:bodyPr wrap="square" rtlCol="0">
            <a:spAutoFit/>
          </a:bodyPr>
          <a:lstStyle/>
          <a:p>
            <a:pPr algn="ctr">
              <a:lnSpc>
                <a:spcPct val="140000"/>
              </a:lnSpc>
            </a:pPr>
            <a:r>
              <a:rPr lang="zh-CN" altLang="en-US" sz="1400" b="1">
                <a:latin typeface="微软雅黑" panose="020B0503020204020204" pitchFamily="34" charset="-122"/>
                <a:ea typeface="微软雅黑" panose="020B0503020204020204" pitchFamily="34" charset="-122"/>
                <a:sym typeface="+mn-ea"/>
              </a:rPr>
              <a:t>场景表达需要海量点，处理起来需要大量的时间和空间，且由于点云本身具有的不规则、不均匀和无序性，场景点云补全任务困难重重。</a:t>
            </a:r>
          </a:p>
        </p:txBody>
      </p:sp>
      <p:sp>
        <p:nvSpPr>
          <p:cNvPr id="3" name="文本框 2"/>
          <p:cNvSpPr txBox="1"/>
          <p:nvPr/>
        </p:nvSpPr>
        <p:spPr>
          <a:xfrm>
            <a:off x="514985" y="5102225"/>
            <a:ext cx="3208020" cy="553085"/>
          </a:xfrm>
          <a:prstGeom prst="rect">
            <a:avLst/>
          </a:prstGeom>
          <a:noFill/>
        </p:spPr>
        <p:txBody>
          <a:bodyPr wrap="square" rtlCol="0" anchor="t">
            <a:spAutoFit/>
          </a:bodyPr>
          <a:lstStyle/>
          <a:p>
            <a:pPr algn="ctr"/>
            <a:r>
              <a:rPr lang="en-US" altLang="zh-CN" sz="1000">
                <a:latin typeface="微软雅黑" panose="020B0503020204020204" pitchFamily="34" charset="-122"/>
                <a:ea typeface="微软雅黑" panose="020B0503020204020204" pitchFamily="34" charset="-122"/>
                <a:cs typeface="微软雅黑" panose="020B0503020204020204" pitchFamily="34" charset="-122"/>
              </a:rPr>
              <a:t>PF-Net(CVPR2020)</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GRNet(ECCV2020)</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SoftPoolNet(ECCV2020)</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PCN(3DV2018)</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Grid-GCN(CVPR2020)</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7" name="文本框 6"/>
          <p:cNvSpPr txBox="1"/>
          <p:nvPr/>
        </p:nvSpPr>
        <p:spPr>
          <a:xfrm>
            <a:off x="4299585" y="4300220"/>
            <a:ext cx="3298190" cy="681355"/>
          </a:xfrm>
          <a:prstGeom prst="rect">
            <a:avLst/>
          </a:prstGeom>
          <a:noFill/>
        </p:spPr>
        <p:txBody>
          <a:bodyPr wrap="square" rtlCol="0">
            <a:spAutoFit/>
          </a:bodyPr>
          <a:lstStyle/>
          <a:p>
            <a:pPr algn="ctr">
              <a:lnSpc>
                <a:spcPct val="160000"/>
              </a:lnSpc>
            </a:pPr>
            <a:r>
              <a:rPr lang="zh-CN" altLang="en-US" sz="1200" b="1">
                <a:latin typeface="微软雅黑" panose="020B0503020204020204" pitchFamily="34" charset="-122"/>
                <a:ea typeface="微软雅黑" panose="020B0503020204020204" pitchFamily="34" charset="-122"/>
                <a:sym typeface="+mn-ea"/>
              </a:rPr>
              <a:t>在场景级别，可以实现低分辨率的体素补全，但高分辨的点云补全工作非常稀少。</a:t>
            </a:r>
          </a:p>
        </p:txBody>
      </p:sp>
      <p:grpSp>
        <p:nvGrpSpPr>
          <p:cNvPr id="89" name="组合 88"/>
          <p:cNvGrpSpPr/>
          <p:nvPr/>
        </p:nvGrpSpPr>
        <p:grpSpPr>
          <a:xfrm rot="5400000">
            <a:off x="2200275" y="5551170"/>
            <a:ext cx="735330" cy="1443990"/>
            <a:chOff x="5287963" y="2346952"/>
            <a:chExt cx="1611313" cy="3162300"/>
          </a:xfrm>
        </p:grpSpPr>
        <p:grpSp>
          <p:nvGrpSpPr>
            <p:cNvPr id="90" name="组合 89"/>
            <p:cNvGrpSpPr/>
            <p:nvPr/>
          </p:nvGrpSpPr>
          <p:grpSpPr>
            <a:xfrm>
              <a:off x="5287963" y="2346952"/>
              <a:ext cx="1611313" cy="1192212"/>
              <a:chOff x="5287963" y="1844676"/>
              <a:chExt cx="1611313" cy="1192212"/>
            </a:xfrm>
          </p:grpSpPr>
          <p:sp>
            <p:nvSpPr>
              <p:cNvPr id="50" name="Line 9"/>
              <p:cNvSpPr>
                <a:spLocks noChangeShapeType="1"/>
              </p:cNvSpPr>
              <p:nvPr/>
            </p:nvSpPr>
            <p:spPr bwMode="auto">
              <a:xfrm flipV="1">
                <a:off x="6091238" y="1844676"/>
                <a:ext cx="0" cy="239713"/>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6" name="Line 10"/>
              <p:cNvSpPr>
                <a:spLocks noChangeShapeType="1"/>
              </p:cNvSpPr>
              <p:nvPr/>
            </p:nvSpPr>
            <p:spPr bwMode="auto">
              <a:xfrm flipV="1">
                <a:off x="6370638" y="1949451"/>
                <a:ext cx="122238" cy="209550"/>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7" name="Line 11"/>
              <p:cNvSpPr>
                <a:spLocks noChangeShapeType="1"/>
              </p:cNvSpPr>
              <p:nvPr/>
            </p:nvSpPr>
            <p:spPr bwMode="auto">
              <a:xfrm flipV="1">
                <a:off x="6573838" y="2239963"/>
                <a:ext cx="211138" cy="122238"/>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8" name="Line 12"/>
              <p:cNvSpPr>
                <a:spLocks noChangeShapeType="1"/>
              </p:cNvSpPr>
              <p:nvPr/>
            </p:nvSpPr>
            <p:spPr bwMode="auto">
              <a:xfrm>
                <a:off x="6646863" y="2638426"/>
                <a:ext cx="252413" cy="0"/>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9" name="Line 13"/>
              <p:cNvSpPr>
                <a:spLocks noChangeShapeType="1"/>
              </p:cNvSpPr>
              <p:nvPr/>
            </p:nvSpPr>
            <p:spPr bwMode="auto">
              <a:xfrm>
                <a:off x="6573838" y="2916238"/>
                <a:ext cx="211138" cy="120650"/>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0" name="Line 14"/>
              <p:cNvSpPr>
                <a:spLocks noChangeShapeType="1"/>
              </p:cNvSpPr>
              <p:nvPr/>
            </p:nvSpPr>
            <p:spPr bwMode="auto">
              <a:xfrm flipH="1" flipV="1">
                <a:off x="5689600" y="1949451"/>
                <a:ext cx="122238" cy="209550"/>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3" name="Line 15"/>
              <p:cNvSpPr>
                <a:spLocks noChangeShapeType="1"/>
              </p:cNvSpPr>
              <p:nvPr/>
            </p:nvSpPr>
            <p:spPr bwMode="auto">
              <a:xfrm flipH="1" flipV="1">
                <a:off x="5397500" y="2239963"/>
                <a:ext cx="211138" cy="122238"/>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2" name="Line 16"/>
              <p:cNvSpPr>
                <a:spLocks noChangeShapeType="1"/>
              </p:cNvSpPr>
              <p:nvPr/>
            </p:nvSpPr>
            <p:spPr bwMode="auto">
              <a:xfrm flipH="1">
                <a:off x="5287963" y="2638426"/>
                <a:ext cx="244475" cy="0"/>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3" name="Line 17"/>
              <p:cNvSpPr>
                <a:spLocks noChangeShapeType="1"/>
              </p:cNvSpPr>
              <p:nvPr/>
            </p:nvSpPr>
            <p:spPr bwMode="auto">
              <a:xfrm flipH="1">
                <a:off x="5397500" y="2916238"/>
                <a:ext cx="211138" cy="120650"/>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91" name="组合 90"/>
            <p:cNvGrpSpPr/>
            <p:nvPr/>
          </p:nvGrpSpPr>
          <p:grpSpPr>
            <a:xfrm>
              <a:off x="5686425" y="2720014"/>
              <a:ext cx="809625" cy="1139825"/>
              <a:chOff x="5686425" y="2217738"/>
              <a:chExt cx="809625" cy="1139825"/>
            </a:xfrm>
          </p:grpSpPr>
          <p:sp>
            <p:nvSpPr>
              <p:cNvPr id="98" name="Freeform 5"/>
              <p:cNvSpPr/>
              <p:nvPr/>
            </p:nvSpPr>
            <p:spPr bwMode="auto">
              <a:xfrm>
                <a:off x="6091238" y="2336801"/>
                <a:ext cx="282575" cy="282575"/>
              </a:xfrm>
              <a:custGeom>
                <a:avLst/>
                <a:gdLst>
                  <a:gd name="T0" fmla="*/ 146 w 146"/>
                  <a:gd name="T1" fmla="*/ 147 h 147"/>
                  <a:gd name="T2" fmla="*/ 0 w 146"/>
                  <a:gd name="T3" fmla="*/ 0 h 147"/>
                </a:gdLst>
                <a:ahLst/>
                <a:cxnLst>
                  <a:cxn ang="0">
                    <a:pos x="T0" y="T1"/>
                  </a:cxn>
                  <a:cxn ang="0">
                    <a:pos x="T2" y="T3"/>
                  </a:cxn>
                </a:cxnLst>
                <a:rect l="0" t="0" r="r" b="b"/>
                <a:pathLst>
                  <a:path w="146" h="147">
                    <a:moveTo>
                      <a:pt x="146" y="147"/>
                    </a:moveTo>
                    <a:cubicBezTo>
                      <a:pt x="146" y="66"/>
                      <a:pt x="81" y="0"/>
                      <a:pt x="0" y="0"/>
                    </a:cubicBezTo>
                  </a:path>
                </a:pathLst>
              </a:custGeom>
              <a:noFill/>
              <a:ln w="28575" cap="rnd">
                <a:solidFill>
                  <a:srgbClr val="00B0F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9" name="Freeform 6"/>
              <p:cNvSpPr/>
              <p:nvPr/>
            </p:nvSpPr>
            <p:spPr bwMode="auto">
              <a:xfrm>
                <a:off x="6143625" y="2800351"/>
                <a:ext cx="104775" cy="422275"/>
              </a:xfrm>
              <a:custGeom>
                <a:avLst/>
                <a:gdLst>
                  <a:gd name="T0" fmla="*/ 23 w 66"/>
                  <a:gd name="T1" fmla="*/ 266 h 266"/>
                  <a:gd name="T2" fmla="*/ 0 w 66"/>
                  <a:gd name="T3" fmla="*/ 262 h 266"/>
                  <a:gd name="T4" fmla="*/ 44 w 66"/>
                  <a:gd name="T5" fmla="*/ 0 h 266"/>
                  <a:gd name="T6" fmla="*/ 66 w 66"/>
                  <a:gd name="T7" fmla="*/ 4 h 266"/>
                  <a:gd name="T8" fmla="*/ 23 w 66"/>
                  <a:gd name="T9" fmla="*/ 266 h 266"/>
                  <a:gd name="T10" fmla="*/ 23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23" y="266"/>
                    </a:moveTo>
                    <a:lnTo>
                      <a:pt x="0" y="262"/>
                    </a:lnTo>
                    <a:lnTo>
                      <a:pt x="44" y="0"/>
                    </a:lnTo>
                    <a:lnTo>
                      <a:pt x="66" y="4"/>
                    </a:lnTo>
                    <a:lnTo>
                      <a:pt x="23" y="266"/>
                    </a:lnTo>
                    <a:lnTo>
                      <a:pt x="23" y="266"/>
                    </a:lnTo>
                    <a:close/>
                  </a:path>
                </a:pathLst>
              </a:custGeom>
              <a:solidFill>
                <a:srgbClr val="00B0F0"/>
              </a:solidFill>
              <a:ln w="28575">
                <a:solidFill>
                  <a:srgbClr val="00B0F0"/>
                </a:solidFill>
                <a:round/>
              </a:ln>
            </p:spPr>
            <p:txBody>
              <a:bodyPr vert="horz" wrap="square" lIns="91440" tIns="45720" rIns="91440" bIns="45720" numCol="1" anchor="t" anchorCtr="0" compatLnSpc="1"/>
              <a:lstStyle/>
              <a:p>
                <a:endParaRPr lang="zh-CN" altLang="en-US"/>
              </a:p>
            </p:txBody>
          </p:sp>
          <p:sp>
            <p:nvSpPr>
              <p:cNvPr id="54" name="Freeform 7"/>
              <p:cNvSpPr/>
              <p:nvPr/>
            </p:nvSpPr>
            <p:spPr bwMode="auto">
              <a:xfrm>
                <a:off x="5932488" y="2800351"/>
                <a:ext cx="104775" cy="422275"/>
              </a:xfrm>
              <a:custGeom>
                <a:avLst/>
                <a:gdLst>
                  <a:gd name="T0" fmla="*/ 44 w 66"/>
                  <a:gd name="T1" fmla="*/ 266 h 266"/>
                  <a:gd name="T2" fmla="*/ 0 w 66"/>
                  <a:gd name="T3" fmla="*/ 4 h 266"/>
                  <a:gd name="T4" fmla="*/ 23 w 66"/>
                  <a:gd name="T5" fmla="*/ 0 h 266"/>
                  <a:gd name="T6" fmla="*/ 66 w 66"/>
                  <a:gd name="T7" fmla="*/ 262 h 266"/>
                  <a:gd name="T8" fmla="*/ 44 w 66"/>
                  <a:gd name="T9" fmla="*/ 266 h 266"/>
                  <a:gd name="T10" fmla="*/ 44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44" y="266"/>
                    </a:moveTo>
                    <a:lnTo>
                      <a:pt x="0" y="4"/>
                    </a:lnTo>
                    <a:lnTo>
                      <a:pt x="23" y="0"/>
                    </a:lnTo>
                    <a:lnTo>
                      <a:pt x="66" y="262"/>
                    </a:lnTo>
                    <a:lnTo>
                      <a:pt x="44" y="266"/>
                    </a:lnTo>
                    <a:lnTo>
                      <a:pt x="44" y="266"/>
                    </a:lnTo>
                    <a:close/>
                  </a:path>
                </a:pathLst>
              </a:custGeom>
              <a:solidFill>
                <a:srgbClr val="00B0F0"/>
              </a:solidFill>
              <a:ln w="28575">
                <a:solidFill>
                  <a:srgbClr val="00B0F0"/>
                </a:solidFill>
                <a:round/>
              </a:ln>
            </p:spPr>
            <p:txBody>
              <a:bodyPr vert="horz" wrap="square" lIns="91440" tIns="45720" rIns="91440" bIns="45720" numCol="1" anchor="t" anchorCtr="0" compatLnSpc="1"/>
              <a:lstStyle/>
              <a:p>
                <a:endParaRPr lang="zh-CN" altLang="en-US"/>
              </a:p>
            </p:txBody>
          </p:sp>
          <p:sp>
            <p:nvSpPr>
              <p:cNvPr id="101" name="Freeform 8"/>
              <p:cNvSpPr/>
              <p:nvPr/>
            </p:nvSpPr>
            <p:spPr bwMode="auto">
              <a:xfrm>
                <a:off x="5959475" y="2801938"/>
                <a:ext cx="269875" cy="58738"/>
              </a:xfrm>
              <a:custGeom>
                <a:avLst/>
                <a:gdLst>
                  <a:gd name="T0" fmla="*/ 139 w 139"/>
                  <a:gd name="T1" fmla="*/ 30 h 30"/>
                  <a:gd name="T2" fmla="*/ 126 w 139"/>
                  <a:gd name="T3" fmla="*/ 17 h 30"/>
                  <a:gd name="T4" fmla="*/ 122 w 139"/>
                  <a:gd name="T5" fmla="*/ 10 h 30"/>
                  <a:gd name="T6" fmla="*/ 118 w 139"/>
                  <a:gd name="T7" fmla="*/ 17 h 30"/>
                  <a:gd name="T8" fmla="*/ 104 w 139"/>
                  <a:gd name="T9" fmla="*/ 30 h 30"/>
                  <a:gd name="T10" fmla="*/ 91 w 139"/>
                  <a:gd name="T11" fmla="*/ 17 h 30"/>
                  <a:gd name="T12" fmla="*/ 87 w 139"/>
                  <a:gd name="T13" fmla="*/ 10 h 30"/>
                  <a:gd name="T14" fmla="*/ 83 w 139"/>
                  <a:gd name="T15" fmla="*/ 17 h 30"/>
                  <a:gd name="T16" fmla="*/ 70 w 139"/>
                  <a:gd name="T17" fmla="*/ 30 h 30"/>
                  <a:gd name="T18" fmla="*/ 57 w 139"/>
                  <a:gd name="T19" fmla="*/ 17 h 30"/>
                  <a:gd name="T20" fmla="*/ 52 w 139"/>
                  <a:gd name="T21" fmla="*/ 10 h 30"/>
                  <a:gd name="T22" fmla="*/ 48 w 139"/>
                  <a:gd name="T23" fmla="*/ 17 h 30"/>
                  <a:gd name="T24" fmla="*/ 35 w 139"/>
                  <a:gd name="T25" fmla="*/ 30 h 30"/>
                  <a:gd name="T26" fmla="*/ 22 w 139"/>
                  <a:gd name="T27" fmla="*/ 17 h 30"/>
                  <a:gd name="T28" fmla="*/ 18 w 139"/>
                  <a:gd name="T29" fmla="*/ 10 h 30"/>
                  <a:gd name="T30" fmla="*/ 13 w 139"/>
                  <a:gd name="T31" fmla="*/ 17 h 30"/>
                  <a:gd name="T32" fmla="*/ 0 w 139"/>
                  <a:gd name="T33" fmla="*/ 30 h 30"/>
                  <a:gd name="T34" fmla="*/ 0 w 139"/>
                  <a:gd name="T35" fmla="*/ 20 h 30"/>
                  <a:gd name="T36" fmla="*/ 4 w 139"/>
                  <a:gd name="T37" fmla="*/ 13 h 30"/>
                  <a:gd name="T38" fmla="*/ 18 w 139"/>
                  <a:gd name="T39" fmla="*/ 0 h 30"/>
                  <a:gd name="T40" fmla="*/ 31 w 139"/>
                  <a:gd name="T41" fmla="*/ 13 h 30"/>
                  <a:gd name="T42" fmla="*/ 35 w 139"/>
                  <a:gd name="T43" fmla="*/ 20 h 30"/>
                  <a:gd name="T44" fmla="*/ 39 w 139"/>
                  <a:gd name="T45" fmla="*/ 13 h 30"/>
                  <a:gd name="T46" fmla="*/ 52 w 139"/>
                  <a:gd name="T47" fmla="*/ 0 h 30"/>
                  <a:gd name="T48" fmla="*/ 65 w 139"/>
                  <a:gd name="T49" fmla="*/ 13 h 30"/>
                  <a:gd name="T50" fmla="*/ 70 w 139"/>
                  <a:gd name="T51" fmla="*/ 20 h 30"/>
                  <a:gd name="T52" fmla="*/ 74 w 139"/>
                  <a:gd name="T53" fmla="*/ 13 h 30"/>
                  <a:gd name="T54" fmla="*/ 87 w 139"/>
                  <a:gd name="T55" fmla="*/ 0 h 30"/>
                  <a:gd name="T56" fmla="*/ 100 w 139"/>
                  <a:gd name="T57" fmla="*/ 13 h 30"/>
                  <a:gd name="T58" fmla="*/ 104 w 139"/>
                  <a:gd name="T59" fmla="*/ 20 h 30"/>
                  <a:gd name="T60" fmla="*/ 109 w 139"/>
                  <a:gd name="T61" fmla="*/ 13 h 30"/>
                  <a:gd name="T62" fmla="*/ 122 w 139"/>
                  <a:gd name="T63" fmla="*/ 0 h 30"/>
                  <a:gd name="T64" fmla="*/ 135 w 139"/>
                  <a:gd name="T65" fmla="*/ 13 h 30"/>
                  <a:gd name="T66" fmla="*/ 139 w 139"/>
                  <a:gd name="T67" fmla="*/ 20 h 30"/>
                  <a:gd name="T68" fmla="*/ 139 w 139"/>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9" h="30">
                    <a:moveTo>
                      <a:pt x="139" y="30"/>
                    </a:moveTo>
                    <a:cubicBezTo>
                      <a:pt x="132" y="30"/>
                      <a:pt x="128" y="22"/>
                      <a:pt x="126" y="17"/>
                    </a:cubicBezTo>
                    <a:cubicBezTo>
                      <a:pt x="125" y="15"/>
                      <a:pt x="123" y="10"/>
                      <a:pt x="122" y="10"/>
                    </a:cubicBezTo>
                    <a:cubicBezTo>
                      <a:pt x="121" y="10"/>
                      <a:pt x="119" y="15"/>
                      <a:pt x="118" y="17"/>
                    </a:cubicBezTo>
                    <a:cubicBezTo>
                      <a:pt x="115" y="22"/>
                      <a:pt x="112" y="30"/>
                      <a:pt x="104" y="30"/>
                    </a:cubicBezTo>
                    <a:cubicBezTo>
                      <a:pt x="97" y="30"/>
                      <a:pt x="94" y="22"/>
                      <a:pt x="91" y="17"/>
                    </a:cubicBezTo>
                    <a:cubicBezTo>
                      <a:pt x="90" y="15"/>
                      <a:pt x="88" y="10"/>
                      <a:pt x="87" y="10"/>
                    </a:cubicBezTo>
                    <a:cubicBezTo>
                      <a:pt x="86" y="10"/>
                      <a:pt x="84" y="15"/>
                      <a:pt x="83" y="17"/>
                    </a:cubicBezTo>
                    <a:cubicBezTo>
                      <a:pt x="80" y="22"/>
                      <a:pt x="77" y="30"/>
                      <a:pt x="70" y="30"/>
                    </a:cubicBezTo>
                    <a:cubicBezTo>
                      <a:pt x="62" y="30"/>
                      <a:pt x="59" y="22"/>
                      <a:pt x="57" y="17"/>
                    </a:cubicBezTo>
                    <a:cubicBezTo>
                      <a:pt x="56" y="15"/>
                      <a:pt x="53" y="10"/>
                      <a:pt x="52" y="10"/>
                    </a:cubicBezTo>
                    <a:cubicBezTo>
                      <a:pt x="51" y="10"/>
                      <a:pt x="49" y="15"/>
                      <a:pt x="48" y="17"/>
                    </a:cubicBezTo>
                    <a:cubicBezTo>
                      <a:pt x="46" y="22"/>
                      <a:pt x="42" y="30"/>
                      <a:pt x="35" y="30"/>
                    </a:cubicBezTo>
                    <a:cubicBezTo>
                      <a:pt x="27" y="30"/>
                      <a:pt x="24" y="22"/>
                      <a:pt x="22" y="17"/>
                    </a:cubicBezTo>
                    <a:cubicBezTo>
                      <a:pt x="21" y="15"/>
                      <a:pt x="19" y="10"/>
                      <a:pt x="18" y="10"/>
                    </a:cubicBezTo>
                    <a:cubicBezTo>
                      <a:pt x="16" y="10"/>
                      <a:pt x="14" y="15"/>
                      <a:pt x="13" y="17"/>
                    </a:cubicBezTo>
                    <a:cubicBezTo>
                      <a:pt x="11" y="22"/>
                      <a:pt x="8" y="30"/>
                      <a:pt x="0" y="30"/>
                    </a:cubicBezTo>
                    <a:cubicBezTo>
                      <a:pt x="0" y="20"/>
                      <a:pt x="0" y="20"/>
                      <a:pt x="0" y="20"/>
                    </a:cubicBezTo>
                    <a:cubicBezTo>
                      <a:pt x="1" y="20"/>
                      <a:pt x="3" y="15"/>
                      <a:pt x="4" y="13"/>
                    </a:cubicBezTo>
                    <a:cubicBezTo>
                      <a:pt x="7" y="8"/>
                      <a:pt x="10" y="0"/>
                      <a:pt x="18" y="0"/>
                    </a:cubicBezTo>
                    <a:cubicBezTo>
                      <a:pt x="25" y="0"/>
                      <a:pt x="28" y="8"/>
                      <a:pt x="31" y="13"/>
                    </a:cubicBezTo>
                    <a:cubicBezTo>
                      <a:pt x="32" y="15"/>
                      <a:pt x="34" y="20"/>
                      <a:pt x="35" y="20"/>
                    </a:cubicBezTo>
                    <a:cubicBezTo>
                      <a:pt x="36" y="20"/>
                      <a:pt x="38" y="15"/>
                      <a:pt x="39" y="13"/>
                    </a:cubicBezTo>
                    <a:cubicBezTo>
                      <a:pt x="42" y="8"/>
                      <a:pt x="45" y="0"/>
                      <a:pt x="52" y="0"/>
                    </a:cubicBezTo>
                    <a:cubicBezTo>
                      <a:pt x="60" y="0"/>
                      <a:pt x="63" y="8"/>
                      <a:pt x="65" y="13"/>
                    </a:cubicBezTo>
                    <a:cubicBezTo>
                      <a:pt x="66" y="15"/>
                      <a:pt x="68" y="20"/>
                      <a:pt x="70" y="20"/>
                    </a:cubicBezTo>
                    <a:cubicBezTo>
                      <a:pt x="71" y="20"/>
                      <a:pt x="73" y="15"/>
                      <a:pt x="74" y="13"/>
                    </a:cubicBezTo>
                    <a:cubicBezTo>
                      <a:pt x="76" y="8"/>
                      <a:pt x="80" y="0"/>
                      <a:pt x="87" y="0"/>
                    </a:cubicBezTo>
                    <a:cubicBezTo>
                      <a:pt x="95" y="0"/>
                      <a:pt x="98" y="8"/>
                      <a:pt x="100" y="13"/>
                    </a:cubicBezTo>
                    <a:cubicBezTo>
                      <a:pt x="101" y="15"/>
                      <a:pt x="103" y="20"/>
                      <a:pt x="104" y="20"/>
                    </a:cubicBezTo>
                    <a:cubicBezTo>
                      <a:pt x="106" y="20"/>
                      <a:pt x="108" y="15"/>
                      <a:pt x="109" y="13"/>
                    </a:cubicBezTo>
                    <a:cubicBezTo>
                      <a:pt x="111" y="8"/>
                      <a:pt x="114" y="0"/>
                      <a:pt x="122" y="0"/>
                    </a:cubicBezTo>
                    <a:cubicBezTo>
                      <a:pt x="129" y="0"/>
                      <a:pt x="132" y="8"/>
                      <a:pt x="135" y="13"/>
                    </a:cubicBezTo>
                    <a:cubicBezTo>
                      <a:pt x="136" y="15"/>
                      <a:pt x="138" y="20"/>
                      <a:pt x="139" y="20"/>
                    </a:cubicBezTo>
                    <a:cubicBezTo>
                      <a:pt x="139" y="30"/>
                      <a:pt x="139" y="30"/>
                      <a:pt x="139" y="30"/>
                    </a:cubicBezTo>
                    <a:close/>
                  </a:path>
                </a:pathLst>
              </a:custGeom>
              <a:solidFill>
                <a:srgbClr val="00B0F0"/>
              </a:solidFill>
              <a:ln w="28575">
                <a:solidFill>
                  <a:srgbClr val="00B0F0"/>
                </a:solidFill>
                <a:round/>
              </a:ln>
            </p:spPr>
            <p:txBody>
              <a:bodyPr vert="horz" wrap="square" lIns="91440" tIns="45720" rIns="91440" bIns="45720" numCol="1" anchor="t" anchorCtr="0" compatLnSpc="1"/>
              <a:lstStyle/>
              <a:p>
                <a:endParaRPr lang="zh-CN" altLang="en-US"/>
              </a:p>
            </p:txBody>
          </p:sp>
          <p:sp>
            <p:nvSpPr>
              <p:cNvPr id="102" name="Freeform 18"/>
              <p:cNvSpPr/>
              <p:nvPr/>
            </p:nvSpPr>
            <p:spPr bwMode="auto">
              <a:xfrm>
                <a:off x="5686425" y="2217738"/>
                <a:ext cx="809625" cy="973138"/>
              </a:xfrm>
              <a:custGeom>
                <a:avLst/>
                <a:gdLst>
                  <a:gd name="T0" fmla="*/ 0 w 418"/>
                  <a:gd name="T1" fmla="*/ 209 h 506"/>
                  <a:gd name="T2" fmla="*/ 209 w 418"/>
                  <a:gd name="T3" fmla="*/ 0 h 506"/>
                  <a:gd name="T4" fmla="*/ 418 w 418"/>
                  <a:gd name="T5" fmla="*/ 209 h 506"/>
                  <a:gd name="T6" fmla="*/ 334 w 418"/>
                  <a:gd name="T7" fmla="*/ 414 h 506"/>
                  <a:gd name="T8" fmla="*/ 315 w 418"/>
                  <a:gd name="T9" fmla="*/ 506 h 506"/>
                  <a:gd name="T10" fmla="*/ 224 w 418"/>
                  <a:gd name="T11" fmla="*/ 506 h 506"/>
                  <a:gd name="T12" fmla="*/ 194 w 418"/>
                  <a:gd name="T13" fmla="*/ 506 h 506"/>
                  <a:gd name="T14" fmla="*/ 102 w 418"/>
                  <a:gd name="T15" fmla="*/ 506 h 506"/>
                  <a:gd name="T16" fmla="*/ 83 w 418"/>
                  <a:gd name="T17" fmla="*/ 414 h 506"/>
                  <a:gd name="T18" fmla="*/ 0 w 418"/>
                  <a:gd name="T19" fmla="*/ 20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506">
                    <a:moveTo>
                      <a:pt x="0" y="209"/>
                    </a:moveTo>
                    <a:cubicBezTo>
                      <a:pt x="0" y="93"/>
                      <a:pt x="93" y="0"/>
                      <a:pt x="209" y="0"/>
                    </a:cubicBezTo>
                    <a:cubicBezTo>
                      <a:pt x="325" y="0"/>
                      <a:pt x="418" y="93"/>
                      <a:pt x="418" y="209"/>
                    </a:cubicBezTo>
                    <a:cubicBezTo>
                      <a:pt x="418" y="216"/>
                      <a:pt x="413" y="312"/>
                      <a:pt x="334" y="414"/>
                    </a:cubicBezTo>
                    <a:cubicBezTo>
                      <a:pt x="311" y="445"/>
                      <a:pt x="315" y="506"/>
                      <a:pt x="315" y="506"/>
                    </a:cubicBezTo>
                    <a:cubicBezTo>
                      <a:pt x="283" y="506"/>
                      <a:pt x="256" y="506"/>
                      <a:pt x="224" y="506"/>
                    </a:cubicBezTo>
                    <a:cubicBezTo>
                      <a:pt x="214" y="506"/>
                      <a:pt x="204" y="506"/>
                      <a:pt x="194" y="506"/>
                    </a:cubicBezTo>
                    <a:cubicBezTo>
                      <a:pt x="162" y="506"/>
                      <a:pt x="134" y="506"/>
                      <a:pt x="102" y="506"/>
                    </a:cubicBezTo>
                    <a:cubicBezTo>
                      <a:pt x="102" y="506"/>
                      <a:pt x="106" y="445"/>
                      <a:pt x="83" y="414"/>
                    </a:cubicBezTo>
                    <a:cubicBezTo>
                      <a:pt x="5" y="312"/>
                      <a:pt x="0" y="216"/>
                      <a:pt x="0" y="209"/>
                    </a:cubicBezTo>
                    <a:close/>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Line 19"/>
              <p:cNvSpPr>
                <a:spLocks noChangeShapeType="1"/>
              </p:cNvSpPr>
              <p:nvPr/>
            </p:nvSpPr>
            <p:spPr bwMode="auto">
              <a:xfrm>
                <a:off x="5897563" y="3273426"/>
                <a:ext cx="385763" cy="0"/>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6" name="Line 20"/>
              <p:cNvSpPr>
                <a:spLocks noChangeShapeType="1"/>
              </p:cNvSpPr>
              <p:nvPr/>
            </p:nvSpPr>
            <p:spPr bwMode="auto">
              <a:xfrm>
                <a:off x="5926138" y="3357563"/>
                <a:ext cx="330200" cy="0"/>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5664200" y="3937627"/>
              <a:ext cx="1074738" cy="1571625"/>
              <a:chOff x="5664200" y="3435351"/>
              <a:chExt cx="1074738" cy="1571625"/>
            </a:xfrm>
          </p:grpSpPr>
          <p:sp>
            <p:nvSpPr>
              <p:cNvPr id="93" name="Line 21"/>
              <p:cNvSpPr>
                <a:spLocks noChangeShapeType="1"/>
              </p:cNvSpPr>
              <p:nvPr/>
            </p:nvSpPr>
            <p:spPr bwMode="auto">
              <a:xfrm>
                <a:off x="5975350" y="3435351"/>
                <a:ext cx="231775" cy="0"/>
              </a:xfrm>
              <a:prstGeom prst="line">
                <a:avLst/>
              </a:prstGeom>
              <a:noFill/>
              <a:ln w="28575" cap="rnd">
                <a:solidFill>
                  <a:srgbClr val="0070C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7" name="Freeform 22"/>
              <p:cNvSpPr/>
              <p:nvPr/>
            </p:nvSpPr>
            <p:spPr bwMode="auto">
              <a:xfrm>
                <a:off x="5880100" y="3644901"/>
                <a:ext cx="795338" cy="317500"/>
              </a:xfrm>
              <a:custGeom>
                <a:avLst/>
                <a:gdLst>
                  <a:gd name="T0" fmla="*/ 327 w 410"/>
                  <a:gd name="T1" fmla="*/ 0 h 165"/>
                  <a:gd name="T2" fmla="*/ 410 w 410"/>
                  <a:gd name="T3" fmla="*/ 82 h 165"/>
                  <a:gd name="T4" fmla="*/ 410 w 410"/>
                  <a:gd name="T5" fmla="*/ 82 h 165"/>
                  <a:gd name="T6" fmla="*/ 327 w 410"/>
                  <a:gd name="T7" fmla="*/ 165 h 165"/>
                  <a:gd name="T8" fmla="*/ 0 w 410"/>
                  <a:gd name="T9" fmla="*/ 165 h 165"/>
                </a:gdLst>
                <a:ahLst/>
                <a:cxnLst>
                  <a:cxn ang="0">
                    <a:pos x="T0" y="T1"/>
                  </a:cxn>
                  <a:cxn ang="0">
                    <a:pos x="T2" y="T3"/>
                  </a:cxn>
                  <a:cxn ang="0">
                    <a:pos x="T4" y="T5"/>
                  </a:cxn>
                  <a:cxn ang="0">
                    <a:pos x="T6" y="T7"/>
                  </a:cxn>
                  <a:cxn ang="0">
                    <a:pos x="T8" y="T9"/>
                  </a:cxn>
                </a:cxnLst>
                <a:rect l="0" t="0" r="r" b="b"/>
                <a:pathLst>
                  <a:path w="410" h="165">
                    <a:moveTo>
                      <a:pt x="327" y="0"/>
                    </a:moveTo>
                    <a:cubicBezTo>
                      <a:pt x="373" y="0"/>
                      <a:pt x="410" y="37"/>
                      <a:pt x="410" y="82"/>
                    </a:cubicBezTo>
                    <a:cubicBezTo>
                      <a:pt x="410" y="82"/>
                      <a:pt x="410" y="82"/>
                      <a:pt x="410" y="82"/>
                    </a:cubicBezTo>
                    <a:cubicBezTo>
                      <a:pt x="410" y="128"/>
                      <a:pt x="373" y="165"/>
                      <a:pt x="327" y="165"/>
                    </a:cubicBezTo>
                    <a:cubicBezTo>
                      <a:pt x="0" y="165"/>
                      <a:pt x="0" y="165"/>
                      <a:pt x="0" y="165"/>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5" name="Freeform 23"/>
              <p:cNvSpPr/>
              <p:nvPr/>
            </p:nvSpPr>
            <p:spPr bwMode="auto">
              <a:xfrm>
                <a:off x="6116638" y="4364038"/>
                <a:ext cx="622300" cy="642938"/>
              </a:xfrm>
              <a:custGeom>
                <a:avLst/>
                <a:gdLst>
                  <a:gd name="T0" fmla="*/ 213 w 321"/>
                  <a:gd name="T1" fmla="*/ 0 h 334"/>
                  <a:gd name="T2" fmla="*/ 321 w 321"/>
                  <a:gd name="T3" fmla="*/ 108 h 334"/>
                  <a:gd name="T4" fmla="*/ 321 w 321"/>
                  <a:gd name="T5" fmla="*/ 108 h 334"/>
                  <a:gd name="T6" fmla="*/ 213 w 321"/>
                  <a:gd name="T7" fmla="*/ 216 h 334"/>
                  <a:gd name="T8" fmla="*/ 0 w 321"/>
                  <a:gd name="T9" fmla="*/ 216 h 334"/>
                  <a:gd name="T10" fmla="*/ 0 w 321"/>
                  <a:gd name="T11" fmla="*/ 334 h 334"/>
                </a:gdLst>
                <a:ahLst/>
                <a:cxnLst>
                  <a:cxn ang="0">
                    <a:pos x="T0" y="T1"/>
                  </a:cxn>
                  <a:cxn ang="0">
                    <a:pos x="T2" y="T3"/>
                  </a:cxn>
                  <a:cxn ang="0">
                    <a:pos x="T4" y="T5"/>
                  </a:cxn>
                  <a:cxn ang="0">
                    <a:pos x="T6" y="T7"/>
                  </a:cxn>
                  <a:cxn ang="0">
                    <a:pos x="T8" y="T9"/>
                  </a:cxn>
                  <a:cxn ang="0">
                    <a:pos x="T10" y="T11"/>
                  </a:cxn>
                </a:cxnLst>
                <a:rect l="0" t="0" r="r" b="b"/>
                <a:pathLst>
                  <a:path w="321" h="334">
                    <a:moveTo>
                      <a:pt x="213" y="0"/>
                    </a:moveTo>
                    <a:cubicBezTo>
                      <a:pt x="273" y="0"/>
                      <a:pt x="321" y="49"/>
                      <a:pt x="321" y="108"/>
                    </a:cubicBezTo>
                    <a:cubicBezTo>
                      <a:pt x="321" y="108"/>
                      <a:pt x="321" y="108"/>
                      <a:pt x="321" y="108"/>
                    </a:cubicBezTo>
                    <a:cubicBezTo>
                      <a:pt x="321" y="168"/>
                      <a:pt x="273" y="216"/>
                      <a:pt x="213" y="216"/>
                    </a:cubicBezTo>
                    <a:cubicBezTo>
                      <a:pt x="0" y="216"/>
                      <a:pt x="0" y="216"/>
                      <a:pt x="0" y="216"/>
                    </a:cubicBezTo>
                    <a:cubicBezTo>
                      <a:pt x="0" y="334"/>
                      <a:pt x="0" y="334"/>
                      <a:pt x="0" y="334"/>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6" name="Freeform 24"/>
              <p:cNvSpPr/>
              <p:nvPr/>
            </p:nvSpPr>
            <p:spPr bwMode="auto">
              <a:xfrm>
                <a:off x="5664200" y="3962401"/>
                <a:ext cx="879475" cy="401638"/>
              </a:xfrm>
              <a:custGeom>
                <a:avLst/>
                <a:gdLst>
                  <a:gd name="T0" fmla="*/ 453 w 453"/>
                  <a:gd name="T1" fmla="*/ 208 h 208"/>
                  <a:gd name="T2" fmla="*/ 104 w 453"/>
                  <a:gd name="T3" fmla="*/ 208 h 208"/>
                  <a:gd name="T4" fmla="*/ 0 w 453"/>
                  <a:gd name="T5" fmla="*/ 104 h 208"/>
                  <a:gd name="T6" fmla="*/ 0 w 453"/>
                  <a:gd name="T7" fmla="*/ 104 h 208"/>
                  <a:gd name="T8" fmla="*/ 104 w 453"/>
                  <a:gd name="T9" fmla="*/ 0 h 208"/>
                </a:gdLst>
                <a:ahLst/>
                <a:cxnLst>
                  <a:cxn ang="0">
                    <a:pos x="T0" y="T1"/>
                  </a:cxn>
                  <a:cxn ang="0">
                    <a:pos x="T2" y="T3"/>
                  </a:cxn>
                  <a:cxn ang="0">
                    <a:pos x="T4" y="T5"/>
                  </a:cxn>
                  <a:cxn ang="0">
                    <a:pos x="T6" y="T7"/>
                  </a:cxn>
                  <a:cxn ang="0">
                    <a:pos x="T8" y="T9"/>
                  </a:cxn>
                </a:cxnLst>
                <a:rect l="0" t="0" r="r" b="b"/>
                <a:pathLst>
                  <a:path w="453" h="208">
                    <a:moveTo>
                      <a:pt x="453" y="208"/>
                    </a:moveTo>
                    <a:cubicBezTo>
                      <a:pt x="104" y="208"/>
                      <a:pt x="104" y="208"/>
                      <a:pt x="104" y="208"/>
                    </a:cubicBezTo>
                    <a:cubicBezTo>
                      <a:pt x="47" y="208"/>
                      <a:pt x="0" y="161"/>
                      <a:pt x="0" y="104"/>
                    </a:cubicBezTo>
                    <a:cubicBezTo>
                      <a:pt x="0" y="104"/>
                      <a:pt x="0" y="104"/>
                      <a:pt x="0" y="104"/>
                    </a:cubicBezTo>
                    <a:cubicBezTo>
                      <a:pt x="0" y="46"/>
                      <a:pt x="47" y="0"/>
                      <a:pt x="104" y="0"/>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7" name="Freeform 25"/>
              <p:cNvSpPr/>
              <p:nvPr/>
            </p:nvSpPr>
            <p:spPr bwMode="auto">
              <a:xfrm>
                <a:off x="6097588" y="3479801"/>
                <a:ext cx="415925" cy="165100"/>
              </a:xfrm>
              <a:custGeom>
                <a:avLst/>
                <a:gdLst>
                  <a:gd name="T0" fmla="*/ 215 w 215"/>
                  <a:gd name="T1" fmla="*/ 86 h 86"/>
                  <a:gd name="T2" fmla="*/ 86 w 215"/>
                  <a:gd name="T3" fmla="*/ 86 h 86"/>
                  <a:gd name="T4" fmla="*/ 0 w 215"/>
                  <a:gd name="T5" fmla="*/ 0 h 86"/>
                  <a:gd name="T6" fmla="*/ 0 w 215"/>
                  <a:gd name="T7" fmla="*/ 0 h 86"/>
                </a:gdLst>
                <a:ahLst/>
                <a:cxnLst>
                  <a:cxn ang="0">
                    <a:pos x="T0" y="T1"/>
                  </a:cxn>
                  <a:cxn ang="0">
                    <a:pos x="T2" y="T3"/>
                  </a:cxn>
                  <a:cxn ang="0">
                    <a:pos x="T4" y="T5"/>
                  </a:cxn>
                  <a:cxn ang="0">
                    <a:pos x="T6" y="T7"/>
                  </a:cxn>
                </a:cxnLst>
                <a:rect l="0" t="0" r="r" b="b"/>
                <a:pathLst>
                  <a:path w="215" h="86">
                    <a:moveTo>
                      <a:pt x="215" y="86"/>
                    </a:moveTo>
                    <a:cubicBezTo>
                      <a:pt x="86" y="86"/>
                      <a:pt x="86" y="86"/>
                      <a:pt x="86" y="86"/>
                    </a:cubicBezTo>
                    <a:cubicBezTo>
                      <a:pt x="39" y="86"/>
                      <a:pt x="0" y="48"/>
                      <a:pt x="0" y="0"/>
                    </a:cubicBezTo>
                    <a:cubicBezTo>
                      <a:pt x="0" y="0"/>
                      <a:pt x="0" y="0"/>
                      <a:pt x="0" y="0"/>
                    </a:cubicBezTo>
                  </a:path>
                </a:pathLst>
              </a:custGeom>
              <a:noFill/>
              <a:ln w="28575"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sp>
        <p:nvSpPr>
          <p:cNvPr id="48" name="学论网www.xuelun.me-矩形 4"/>
          <p:cNvSpPr/>
          <p:nvPr/>
        </p:nvSpPr>
        <p:spPr>
          <a:xfrm>
            <a:off x="338455" y="5819775"/>
            <a:ext cx="11396980" cy="90233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a:blip r:embed="rId3"/>
          <a:stretch>
            <a:fillRect/>
          </a:stretch>
        </p:blipFill>
        <p:spPr>
          <a:xfrm>
            <a:off x="2020681" y="4985385"/>
            <a:ext cx="5351780" cy="1665605"/>
          </a:xfrm>
          <a:prstGeom prst="rect">
            <a:avLst/>
          </a:prstGeom>
        </p:spPr>
      </p:pic>
      <p:grpSp>
        <p:nvGrpSpPr>
          <p:cNvPr id="42" name="组合 41"/>
          <p:cNvGrpSpPr/>
          <p:nvPr/>
        </p:nvGrpSpPr>
        <p:grpSpPr>
          <a:xfrm>
            <a:off x="3224845" y="944450"/>
            <a:ext cx="8527444" cy="584390"/>
            <a:chOff x="3224845" y="944450"/>
            <a:chExt cx="8527444" cy="584390"/>
          </a:xfrm>
        </p:grpSpPr>
        <p:sp>
          <p:nvSpPr>
            <p:cNvPr id="43" name="矩形 42"/>
            <p:cNvSpPr/>
            <p:nvPr/>
          </p:nvSpPr>
          <p:spPr>
            <a:xfrm>
              <a:off x="3224845" y="944450"/>
              <a:ext cx="8527444" cy="5843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44" name="TextBox 6"/>
            <p:cNvSpPr txBox="1"/>
            <p:nvPr/>
          </p:nvSpPr>
          <p:spPr>
            <a:xfrm>
              <a:off x="4079566" y="970029"/>
              <a:ext cx="6879278" cy="525780"/>
            </a:xfrm>
            <a:prstGeom prst="rect">
              <a:avLst/>
            </a:prstGeom>
            <a:noFill/>
          </p:spPr>
          <p:txBody>
            <a:bodyPr wrap="square" lIns="0" tIns="48000" rIns="0" bIns="4800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与全景图场景重建相关工作</a:t>
              </a:r>
            </a:p>
          </p:txBody>
        </p:sp>
      </p:grpSp>
      <p:pic>
        <p:nvPicPr>
          <p:cNvPr id="2" name="图片 1"/>
          <p:cNvPicPr>
            <a:picLocks noChangeAspect="1"/>
          </p:cNvPicPr>
          <p:nvPr/>
        </p:nvPicPr>
        <p:blipFill>
          <a:blip r:embed="rId4"/>
          <a:stretch>
            <a:fillRect/>
          </a:stretch>
        </p:blipFill>
        <p:spPr>
          <a:xfrm>
            <a:off x="670560" y="2440305"/>
            <a:ext cx="2424430" cy="1516380"/>
          </a:xfrm>
          <a:prstGeom prst="rect">
            <a:avLst/>
          </a:prstGeom>
        </p:spPr>
      </p:pic>
      <p:pic>
        <p:nvPicPr>
          <p:cNvPr id="20" name="图片 19" descr="image-removebg-preview"/>
          <p:cNvPicPr>
            <a:picLocks noChangeAspect="1"/>
          </p:cNvPicPr>
          <p:nvPr/>
        </p:nvPicPr>
        <p:blipFill>
          <a:blip r:embed="rId5"/>
          <a:stretch>
            <a:fillRect/>
          </a:stretch>
        </p:blipFill>
        <p:spPr>
          <a:xfrm>
            <a:off x="3404235" y="1911350"/>
            <a:ext cx="2230120" cy="2172335"/>
          </a:xfrm>
          <a:prstGeom prst="rect">
            <a:avLst/>
          </a:prstGeom>
        </p:spPr>
      </p:pic>
      <p:sp>
        <p:nvSpPr>
          <p:cNvPr id="217" name="学论网www.xuelun.me-矩形 4"/>
          <p:cNvSpPr/>
          <p:nvPr/>
        </p:nvSpPr>
        <p:spPr>
          <a:xfrm>
            <a:off x="280670" y="1717040"/>
            <a:ext cx="5766435" cy="297307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4" name="文本框 3"/>
          <p:cNvSpPr txBox="1"/>
          <p:nvPr/>
        </p:nvSpPr>
        <p:spPr>
          <a:xfrm>
            <a:off x="280670" y="4445000"/>
            <a:ext cx="1140460" cy="245110"/>
          </a:xfrm>
          <a:prstGeom prst="rect">
            <a:avLst/>
          </a:prstGeom>
          <a:noFill/>
        </p:spPr>
        <p:txBody>
          <a:bodyPr wrap="square" rtlCol="0" anchor="t">
            <a:spAutoFit/>
          </a:bodyPr>
          <a:lstStyle/>
          <a:p>
            <a:r>
              <a:rPr lang="en-US" altLang="zh-CN" sz="1000">
                <a:latin typeface="微软雅黑" panose="020B0503020204020204" pitchFamily="34" charset="-122"/>
                <a:ea typeface="微软雅黑" panose="020B0503020204020204" pitchFamily="34" charset="-122"/>
              </a:rPr>
              <a:t>ACM TOG 2020</a:t>
            </a:r>
          </a:p>
        </p:txBody>
      </p:sp>
      <p:sp>
        <p:nvSpPr>
          <p:cNvPr id="8" name="学论网www.xuelun.me-矩形 4"/>
          <p:cNvSpPr/>
          <p:nvPr/>
        </p:nvSpPr>
        <p:spPr>
          <a:xfrm>
            <a:off x="6366510" y="1733550"/>
            <a:ext cx="5530215" cy="296418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pic>
        <p:nvPicPr>
          <p:cNvPr id="14" name="图片 13"/>
          <p:cNvPicPr>
            <a:picLocks noChangeAspect="1"/>
          </p:cNvPicPr>
          <p:nvPr/>
        </p:nvPicPr>
        <p:blipFill>
          <a:blip r:embed="rId6"/>
          <a:stretch>
            <a:fillRect/>
          </a:stretch>
        </p:blipFill>
        <p:spPr>
          <a:xfrm>
            <a:off x="7111365" y="2278380"/>
            <a:ext cx="1879600" cy="850900"/>
          </a:xfrm>
          <a:prstGeom prst="rect">
            <a:avLst/>
          </a:prstGeom>
        </p:spPr>
      </p:pic>
      <p:pic>
        <p:nvPicPr>
          <p:cNvPr id="16" name="图片 15" descr="image-removebg-preview (2)"/>
          <p:cNvPicPr>
            <a:picLocks noChangeAspect="1"/>
          </p:cNvPicPr>
          <p:nvPr/>
        </p:nvPicPr>
        <p:blipFill>
          <a:blip r:embed="rId7"/>
          <a:stretch>
            <a:fillRect/>
          </a:stretch>
        </p:blipFill>
        <p:spPr>
          <a:xfrm>
            <a:off x="9204325" y="1911985"/>
            <a:ext cx="1925955" cy="2117725"/>
          </a:xfrm>
          <a:prstGeom prst="rect">
            <a:avLst/>
          </a:prstGeom>
        </p:spPr>
      </p:pic>
      <p:pic>
        <p:nvPicPr>
          <p:cNvPr id="17" name="图片 16"/>
          <p:cNvPicPr>
            <a:picLocks noChangeAspect="1"/>
          </p:cNvPicPr>
          <p:nvPr/>
        </p:nvPicPr>
        <p:blipFill>
          <a:blip r:embed="rId8"/>
          <a:stretch>
            <a:fillRect/>
          </a:stretch>
        </p:blipFill>
        <p:spPr>
          <a:xfrm>
            <a:off x="7111365" y="3188970"/>
            <a:ext cx="1878965" cy="861060"/>
          </a:xfrm>
          <a:prstGeom prst="rect">
            <a:avLst/>
          </a:prstGeom>
        </p:spPr>
      </p:pic>
      <p:sp>
        <p:nvSpPr>
          <p:cNvPr id="18" name="文本框 17"/>
          <p:cNvSpPr txBox="1"/>
          <p:nvPr/>
        </p:nvSpPr>
        <p:spPr>
          <a:xfrm>
            <a:off x="6377940" y="4431665"/>
            <a:ext cx="1042035" cy="245110"/>
          </a:xfrm>
          <a:prstGeom prst="rect">
            <a:avLst/>
          </a:prstGeom>
          <a:noFill/>
        </p:spPr>
        <p:txBody>
          <a:bodyPr wrap="square" rtlCol="0" anchor="t">
            <a:spAutoFit/>
          </a:bodyPr>
          <a:lstStyle/>
          <a:p>
            <a:r>
              <a:rPr lang="en-US" altLang="zh-CN" sz="1000">
                <a:latin typeface="微软雅黑" panose="020B0503020204020204" pitchFamily="34" charset="-122"/>
                <a:ea typeface="微软雅黑" panose="020B0503020204020204" pitchFamily="34" charset="-122"/>
              </a:rPr>
              <a:t>CVPR 2021</a:t>
            </a:r>
          </a:p>
        </p:txBody>
      </p:sp>
      <p:grpSp>
        <p:nvGrpSpPr>
          <p:cNvPr id="6" name="组合 5"/>
          <p:cNvGrpSpPr/>
          <p:nvPr/>
        </p:nvGrpSpPr>
        <p:grpSpPr>
          <a:xfrm>
            <a:off x="388580" y="4904105"/>
            <a:ext cx="2633435" cy="476250"/>
            <a:chOff x="639" y="7866"/>
            <a:chExt cx="2364" cy="750"/>
          </a:xfrm>
        </p:grpSpPr>
        <p:sp>
          <p:nvSpPr>
            <p:cNvPr id="46" name="KSO_Shape"/>
            <p:cNvSpPr/>
            <p:nvPr/>
          </p:nvSpPr>
          <p:spPr bwMode="auto">
            <a:xfrm>
              <a:off x="639" y="7997"/>
              <a:ext cx="263" cy="619"/>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sp>
          <p:nvSpPr>
            <p:cNvPr id="47" name="学论网-专注原创-www.xuelun.me"/>
            <p:cNvSpPr txBox="1"/>
            <p:nvPr/>
          </p:nvSpPr>
          <p:spPr>
            <a:xfrm>
              <a:off x="955" y="7866"/>
              <a:ext cx="2048" cy="725"/>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相关工作三：物体重建</a:t>
              </a:r>
            </a:p>
          </p:txBody>
        </p:sp>
      </p:grpSp>
      <p:sp>
        <p:nvSpPr>
          <p:cNvPr id="48" name="学论网www.xuelun.me-矩形 4"/>
          <p:cNvSpPr/>
          <p:nvPr/>
        </p:nvSpPr>
        <p:spPr>
          <a:xfrm>
            <a:off x="280670" y="4837430"/>
            <a:ext cx="9901555" cy="1861185"/>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
        <p:nvSpPr>
          <p:cNvPr id="52" name="文本框 51"/>
          <p:cNvSpPr txBox="1"/>
          <p:nvPr/>
        </p:nvSpPr>
        <p:spPr>
          <a:xfrm>
            <a:off x="297180" y="6447155"/>
            <a:ext cx="923290" cy="245110"/>
          </a:xfrm>
          <a:prstGeom prst="rect">
            <a:avLst/>
          </a:prstGeom>
          <a:noFill/>
        </p:spPr>
        <p:txBody>
          <a:bodyPr wrap="square" rtlCol="0" anchor="t">
            <a:spAutoFit/>
          </a:bodyPr>
          <a:lstStyle/>
          <a:p>
            <a:r>
              <a:rPr lang="zh-CN" altLang="en-US" sz="1000" dirty="0">
                <a:latin typeface="微软雅黑" panose="020B0503020204020204" pitchFamily="34" charset="-122"/>
                <a:ea typeface="微软雅黑" panose="020B0503020204020204" pitchFamily="34" charset="-122"/>
              </a:rPr>
              <a:t>BMVC</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2020</a:t>
            </a:r>
          </a:p>
        </p:txBody>
      </p:sp>
      <p:grpSp>
        <p:nvGrpSpPr>
          <p:cNvPr id="10" name="组合 9"/>
          <p:cNvGrpSpPr/>
          <p:nvPr/>
        </p:nvGrpSpPr>
        <p:grpSpPr>
          <a:xfrm>
            <a:off x="6522720" y="1774825"/>
            <a:ext cx="2703830" cy="451485"/>
            <a:chOff x="537" y="7905"/>
            <a:chExt cx="4258" cy="711"/>
          </a:xfrm>
        </p:grpSpPr>
        <p:sp>
          <p:nvSpPr>
            <p:cNvPr id="12" name="KSO_Shape"/>
            <p:cNvSpPr/>
            <p:nvPr/>
          </p:nvSpPr>
          <p:spPr bwMode="auto">
            <a:xfrm>
              <a:off x="537" y="7997"/>
              <a:ext cx="433" cy="619"/>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sp>
          <p:nvSpPr>
            <p:cNvPr id="13" name="学论网-专注原创-www.xuelun.me"/>
            <p:cNvSpPr txBox="1"/>
            <p:nvPr/>
          </p:nvSpPr>
          <p:spPr>
            <a:xfrm>
              <a:off x="1053" y="7905"/>
              <a:ext cx="3742" cy="659"/>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相关工作二： 平面重建</a:t>
              </a:r>
            </a:p>
          </p:txBody>
        </p:sp>
      </p:grpSp>
      <p:grpSp>
        <p:nvGrpSpPr>
          <p:cNvPr id="15" name="组合 14"/>
          <p:cNvGrpSpPr/>
          <p:nvPr/>
        </p:nvGrpSpPr>
        <p:grpSpPr>
          <a:xfrm>
            <a:off x="469265" y="1816100"/>
            <a:ext cx="3762375" cy="460375"/>
            <a:chOff x="537" y="7944"/>
            <a:chExt cx="5925" cy="725"/>
          </a:xfrm>
        </p:grpSpPr>
        <p:sp>
          <p:nvSpPr>
            <p:cNvPr id="21" name="KSO_Shape"/>
            <p:cNvSpPr/>
            <p:nvPr/>
          </p:nvSpPr>
          <p:spPr bwMode="auto">
            <a:xfrm>
              <a:off x="537" y="7997"/>
              <a:ext cx="427" cy="619"/>
            </a:xfrm>
            <a:custGeom>
              <a:avLst/>
              <a:gdLst>
                <a:gd name="T0" fmla="*/ 839696 w 1358900"/>
                <a:gd name="T1" fmla="*/ 2086152 h 2151063"/>
                <a:gd name="T2" fmla="*/ 752405 w 1358900"/>
                <a:gd name="T3" fmla="*/ 2140511 h 2151063"/>
                <a:gd name="T4" fmla="*/ 632619 w 1358900"/>
                <a:gd name="T5" fmla="*/ 2146906 h 2151063"/>
                <a:gd name="T6" fmla="*/ 534815 w 1358900"/>
                <a:gd name="T7" fmla="*/ 2102140 h 2151063"/>
                <a:gd name="T8" fmla="*/ 492444 w 1358900"/>
                <a:gd name="T9" fmla="*/ 2023160 h 2151063"/>
                <a:gd name="T10" fmla="*/ 978873 w 1358900"/>
                <a:gd name="T11" fmla="*/ 1877587 h 2151063"/>
                <a:gd name="T12" fmla="*/ 975704 w 1358900"/>
                <a:gd name="T13" fmla="*/ 1949593 h 2151063"/>
                <a:gd name="T14" fmla="*/ 411711 w 1358900"/>
                <a:gd name="T15" fmla="*/ 1968795 h 2151063"/>
                <a:gd name="T16" fmla="*/ 369887 w 1358900"/>
                <a:gd name="T17" fmla="*/ 1911190 h 2151063"/>
                <a:gd name="T18" fmla="*/ 411711 w 1358900"/>
                <a:gd name="T19" fmla="*/ 1853585 h 2151063"/>
                <a:gd name="T20" fmla="*/ 971585 w 1358900"/>
                <a:gd name="T21" fmla="*/ 1709923 h 2151063"/>
                <a:gd name="T22" fmla="*/ 981725 w 1358900"/>
                <a:gd name="T23" fmla="*/ 1781479 h 2151063"/>
                <a:gd name="T24" fmla="*/ 423435 w 1358900"/>
                <a:gd name="T25" fmla="*/ 1812604 h 2151063"/>
                <a:gd name="T26" fmla="*/ 370837 w 1358900"/>
                <a:gd name="T27" fmla="*/ 1764793 h 2151063"/>
                <a:gd name="T28" fmla="*/ 401255 w 1358900"/>
                <a:gd name="T29" fmla="*/ 1699655 h 2151063"/>
                <a:gd name="T30" fmla="*/ 1212263 w 1358900"/>
                <a:gd name="T31" fmla="*/ 1027536 h 2151063"/>
                <a:gd name="T32" fmla="*/ 1162712 w 1358900"/>
                <a:gd name="T33" fmla="*/ 1009170 h 2151063"/>
                <a:gd name="T34" fmla="*/ 1164344 w 1358900"/>
                <a:gd name="T35" fmla="*/ 1001189 h 2151063"/>
                <a:gd name="T36" fmla="*/ 686421 w 1358900"/>
                <a:gd name="T37" fmla="*/ 65405 h 2151063"/>
                <a:gd name="T38" fmla="*/ 812725 w 1358900"/>
                <a:gd name="T39" fmla="*/ 98736 h 2151063"/>
                <a:gd name="T40" fmla="*/ 977427 w 1358900"/>
                <a:gd name="T41" fmla="*/ 180633 h 2151063"/>
                <a:gd name="T42" fmla="*/ 1110078 w 1358900"/>
                <a:gd name="T43" fmla="*/ 304113 h 2151063"/>
                <a:gd name="T44" fmla="*/ 1201791 w 1358900"/>
                <a:gd name="T45" fmla="*/ 459019 h 2151063"/>
                <a:gd name="T46" fmla="*/ 1244633 w 1358900"/>
                <a:gd name="T47" fmla="*/ 632970 h 2151063"/>
                <a:gd name="T48" fmla="*/ 1235747 w 1358900"/>
                <a:gd name="T49" fmla="*/ 811683 h 2151063"/>
                <a:gd name="T50" fmla="*/ 1175451 w 1358900"/>
                <a:gd name="T51" fmla="*/ 981191 h 2151063"/>
                <a:gd name="T52" fmla="*/ 1166089 w 1358900"/>
                <a:gd name="T53" fmla="*/ 998015 h 2151063"/>
                <a:gd name="T54" fmla="*/ 1093258 w 1358900"/>
                <a:gd name="T55" fmla="*/ 1114194 h 2151063"/>
                <a:gd name="T56" fmla="*/ 995199 w 1358900"/>
                <a:gd name="T57" fmla="*/ 1298621 h 2151063"/>
                <a:gd name="T58" fmla="*/ 972667 w 1358900"/>
                <a:gd name="T59" fmla="*/ 1488761 h 2151063"/>
                <a:gd name="T60" fmla="*/ 1011066 w 1358900"/>
                <a:gd name="T61" fmla="*/ 1334490 h 2151063"/>
                <a:gd name="T62" fmla="*/ 1111982 w 1358900"/>
                <a:gd name="T63" fmla="*/ 1164665 h 2151063"/>
                <a:gd name="T64" fmla="*/ 1213215 w 1358900"/>
                <a:gd name="T65" fmla="*/ 1025948 h 2151063"/>
                <a:gd name="T66" fmla="*/ 1270338 w 1358900"/>
                <a:gd name="T67" fmla="*/ 912626 h 2151063"/>
                <a:gd name="T68" fmla="*/ 1310640 w 1358900"/>
                <a:gd name="T69" fmla="*/ 718359 h 2151063"/>
                <a:gd name="T70" fmla="*/ 1289061 w 1358900"/>
                <a:gd name="T71" fmla="*/ 521235 h 2151063"/>
                <a:gd name="T72" fmla="*/ 1207503 w 1358900"/>
                <a:gd name="T73" fmla="*/ 340935 h 2151063"/>
                <a:gd name="T74" fmla="*/ 1074535 w 1358900"/>
                <a:gd name="T75" fmla="*/ 196187 h 2151063"/>
                <a:gd name="T76" fmla="*/ 904755 w 1358900"/>
                <a:gd name="T77" fmla="*/ 100640 h 2151063"/>
                <a:gd name="T78" fmla="*/ 715934 w 1358900"/>
                <a:gd name="T79" fmla="*/ 65405 h 2151063"/>
                <a:gd name="T80" fmla="*/ 865159 w 1358900"/>
                <a:gd name="T81" fmla="*/ 25723 h 2151063"/>
                <a:gd name="T82" fmla="*/ 1059288 w 1358900"/>
                <a:gd name="T83" fmla="*/ 116228 h 2151063"/>
                <a:gd name="T84" fmla="*/ 1214019 w 1358900"/>
                <a:gd name="T85" fmla="*/ 260084 h 2151063"/>
                <a:gd name="T86" fmla="*/ 1317596 w 1358900"/>
                <a:gd name="T87" fmla="*/ 445858 h 2151063"/>
                <a:gd name="T88" fmla="*/ 1358582 w 1358900"/>
                <a:gd name="T89" fmla="*/ 661800 h 2151063"/>
                <a:gd name="T90" fmla="*/ 1344285 w 1358900"/>
                <a:gd name="T91" fmla="*/ 819629 h 2151063"/>
                <a:gd name="T92" fmla="*/ 1261359 w 1358900"/>
                <a:gd name="T93" fmla="*/ 1030172 h 2151063"/>
                <a:gd name="T94" fmla="*/ 1147932 w 1358900"/>
                <a:gd name="T95" fmla="*/ 1196575 h 2151063"/>
                <a:gd name="T96" fmla="*/ 1054839 w 1358900"/>
                <a:gd name="T97" fmla="*/ 1399815 h 2151063"/>
                <a:gd name="T98" fmla="*/ 1037047 w 1358900"/>
                <a:gd name="T99" fmla="*/ 1560184 h 2151063"/>
                <a:gd name="T100" fmla="*/ 997649 w 1358900"/>
                <a:gd name="T101" fmla="*/ 1613217 h 2151063"/>
                <a:gd name="T102" fmla="*/ 338057 w 1358900"/>
                <a:gd name="T103" fmla="*/ 1599562 h 2151063"/>
                <a:gd name="T104" fmla="*/ 318358 w 1358900"/>
                <a:gd name="T105" fmla="*/ 1492543 h 2151063"/>
                <a:gd name="T106" fmla="*/ 276419 w 1358900"/>
                <a:gd name="T107" fmla="*/ 1314391 h 2151063"/>
                <a:gd name="T108" fmla="*/ 137892 w 1358900"/>
                <a:gd name="T109" fmla="*/ 1097178 h 2151063"/>
                <a:gd name="T110" fmla="*/ 65133 w 1358900"/>
                <a:gd name="T111" fmla="*/ 970471 h 2151063"/>
                <a:gd name="T112" fmla="*/ 6354 w 1358900"/>
                <a:gd name="T113" fmla="*/ 773900 h 2151063"/>
                <a:gd name="T114" fmla="*/ 5084 w 1358900"/>
                <a:gd name="T115" fmla="*/ 592571 h 2151063"/>
                <a:gd name="T116" fmla="*/ 66722 w 1358900"/>
                <a:gd name="T117" fmla="*/ 384886 h 2151063"/>
                <a:gd name="T118" fmla="*/ 187456 w 1358900"/>
                <a:gd name="T119" fmla="*/ 210861 h 2151063"/>
                <a:gd name="T120" fmla="*/ 355532 w 1358900"/>
                <a:gd name="T121" fmla="*/ 82249 h 2151063"/>
                <a:gd name="T122" fmla="*/ 558874 w 1358900"/>
                <a:gd name="T123" fmla="*/ 10797 h 215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8900" h="2151063">
                  <a:moveTo>
                    <a:pt x="492125" y="2016125"/>
                  </a:moveTo>
                  <a:lnTo>
                    <a:pt x="866775" y="2016125"/>
                  </a:lnTo>
                  <a:lnTo>
                    <a:pt x="866775" y="2023160"/>
                  </a:lnTo>
                  <a:lnTo>
                    <a:pt x="865819" y="2029875"/>
                  </a:lnTo>
                  <a:lnTo>
                    <a:pt x="864864" y="2036590"/>
                  </a:lnTo>
                  <a:lnTo>
                    <a:pt x="863271" y="2043305"/>
                  </a:lnTo>
                  <a:lnTo>
                    <a:pt x="861041" y="2050020"/>
                  </a:lnTo>
                  <a:lnTo>
                    <a:pt x="858811" y="2056415"/>
                  </a:lnTo>
                  <a:lnTo>
                    <a:pt x="855625" y="2062810"/>
                  </a:lnTo>
                  <a:lnTo>
                    <a:pt x="852120" y="2068565"/>
                  </a:lnTo>
                  <a:lnTo>
                    <a:pt x="848616" y="2074961"/>
                  </a:lnTo>
                  <a:lnTo>
                    <a:pt x="844156" y="2080397"/>
                  </a:lnTo>
                  <a:lnTo>
                    <a:pt x="839696" y="2086152"/>
                  </a:lnTo>
                  <a:lnTo>
                    <a:pt x="834917" y="2091588"/>
                  </a:lnTo>
                  <a:lnTo>
                    <a:pt x="829820" y="2097024"/>
                  </a:lnTo>
                  <a:lnTo>
                    <a:pt x="824404" y="2102140"/>
                  </a:lnTo>
                  <a:lnTo>
                    <a:pt x="818351" y="2106936"/>
                  </a:lnTo>
                  <a:lnTo>
                    <a:pt x="812298" y="2111733"/>
                  </a:lnTo>
                  <a:lnTo>
                    <a:pt x="805608" y="2116209"/>
                  </a:lnTo>
                  <a:lnTo>
                    <a:pt x="798918" y="2120366"/>
                  </a:lnTo>
                  <a:lnTo>
                    <a:pt x="791590" y="2124523"/>
                  </a:lnTo>
                  <a:lnTo>
                    <a:pt x="784263" y="2128041"/>
                  </a:lnTo>
                  <a:lnTo>
                    <a:pt x="776936" y="2131878"/>
                  </a:lnTo>
                  <a:lnTo>
                    <a:pt x="768971" y="2135075"/>
                  </a:lnTo>
                  <a:lnTo>
                    <a:pt x="760688" y="2137953"/>
                  </a:lnTo>
                  <a:lnTo>
                    <a:pt x="752405" y="2140511"/>
                  </a:lnTo>
                  <a:lnTo>
                    <a:pt x="743803" y="2142749"/>
                  </a:lnTo>
                  <a:lnTo>
                    <a:pt x="735202" y="2145307"/>
                  </a:lnTo>
                  <a:lnTo>
                    <a:pt x="726281" y="2146906"/>
                  </a:lnTo>
                  <a:lnTo>
                    <a:pt x="717361" y="2148505"/>
                  </a:lnTo>
                  <a:lnTo>
                    <a:pt x="708122" y="2149784"/>
                  </a:lnTo>
                  <a:lnTo>
                    <a:pt x="698565" y="2150424"/>
                  </a:lnTo>
                  <a:lnTo>
                    <a:pt x="689007" y="2151063"/>
                  </a:lnTo>
                  <a:lnTo>
                    <a:pt x="679769" y="2151063"/>
                  </a:lnTo>
                  <a:lnTo>
                    <a:pt x="669893" y="2151063"/>
                  </a:lnTo>
                  <a:lnTo>
                    <a:pt x="660335" y="2150424"/>
                  </a:lnTo>
                  <a:lnTo>
                    <a:pt x="650778" y="2149784"/>
                  </a:lnTo>
                  <a:lnTo>
                    <a:pt x="641539" y="2148505"/>
                  </a:lnTo>
                  <a:lnTo>
                    <a:pt x="632619" y="2146906"/>
                  </a:lnTo>
                  <a:lnTo>
                    <a:pt x="623699" y="2145307"/>
                  </a:lnTo>
                  <a:lnTo>
                    <a:pt x="615097" y="2142749"/>
                  </a:lnTo>
                  <a:lnTo>
                    <a:pt x="606495" y="2140511"/>
                  </a:lnTo>
                  <a:lnTo>
                    <a:pt x="598212" y="2137953"/>
                  </a:lnTo>
                  <a:lnTo>
                    <a:pt x="590248" y="2135075"/>
                  </a:lnTo>
                  <a:lnTo>
                    <a:pt x="582283" y="2131878"/>
                  </a:lnTo>
                  <a:lnTo>
                    <a:pt x="574637" y="2128041"/>
                  </a:lnTo>
                  <a:lnTo>
                    <a:pt x="567310" y="2124523"/>
                  </a:lnTo>
                  <a:lnTo>
                    <a:pt x="559983" y="2120366"/>
                  </a:lnTo>
                  <a:lnTo>
                    <a:pt x="553292" y="2116209"/>
                  </a:lnTo>
                  <a:lnTo>
                    <a:pt x="546921" y="2111733"/>
                  </a:lnTo>
                  <a:lnTo>
                    <a:pt x="540868" y="2106936"/>
                  </a:lnTo>
                  <a:lnTo>
                    <a:pt x="534815" y="2102140"/>
                  </a:lnTo>
                  <a:lnTo>
                    <a:pt x="529399" y="2097024"/>
                  </a:lnTo>
                  <a:lnTo>
                    <a:pt x="523983" y="2091588"/>
                  </a:lnTo>
                  <a:lnTo>
                    <a:pt x="519204" y="2086152"/>
                  </a:lnTo>
                  <a:lnTo>
                    <a:pt x="514744" y="2080397"/>
                  </a:lnTo>
                  <a:lnTo>
                    <a:pt x="510284" y="2074961"/>
                  </a:lnTo>
                  <a:lnTo>
                    <a:pt x="506780" y="2068565"/>
                  </a:lnTo>
                  <a:lnTo>
                    <a:pt x="503594" y="2062810"/>
                  </a:lnTo>
                  <a:lnTo>
                    <a:pt x="500408" y="2056415"/>
                  </a:lnTo>
                  <a:lnTo>
                    <a:pt x="497860" y="2050020"/>
                  </a:lnTo>
                  <a:lnTo>
                    <a:pt x="495629" y="2043305"/>
                  </a:lnTo>
                  <a:lnTo>
                    <a:pt x="494037" y="2036590"/>
                  </a:lnTo>
                  <a:lnTo>
                    <a:pt x="493081" y="2029875"/>
                  </a:lnTo>
                  <a:lnTo>
                    <a:pt x="492444" y="2023160"/>
                  </a:lnTo>
                  <a:lnTo>
                    <a:pt x="492125" y="2016125"/>
                  </a:lnTo>
                  <a:close/>
                  <a:moveTo>
                    <a:pt x="429455" y="1851025"/>
                  </a:moveTo>
                  <a:lnTo>
                    <a:pt x="929444" y="1851025"/>
                  </a:lnTo>
                  <a:lnTo>
                    <a:pt x="935464" y="1851345"/>
                  </a:lnTo>
                  <a:lnTo>
                    <a:pt x="941485" y="1852305"/>
                  </a:lnTo>
                  <a:lnTo>
                    <a:pt x="947188" y="1853585"/>
                  </a:lnTo>
                  <a:lnTo>
                    <a:pt x="952574" y="1855825"/>
                  </a:lnTo>
                  <a:lnTo>
                    <a:pt x="957644" y="1858066"/>
                  </a:lnTo>
                  <a:lnTo>
                    <a:pt x="963030" y="1861266"/>
                  </a:lnTo>
                  <a:lnTo>
                    <a:pt x="967466" y="1864786"/>
                  </a:lnTo>
                  <a:lnTo>
                    <a:pt x="971585" y="1868626"/>
                  </a:lnTo>
                  <a:lnTo>
                    <a:pt x="975704" y="1873107"/>
                  </a:lnTo>
                  <a:lnTo>
                    <a:pt x="978873" y="1877587"/>
                  </a:lnTo>
                  <a:lnTo>
                    <a:pt x="981725" y="1882388"/>
                  </a:lnTo>
                  <a:lnTo>
                    <a:pt x="984259" y="1887828"/>
                  </a:lnTo>
                  <a:lnTo>
                    <a:pt x="986477" y="1893268"/>
                  </a:lnTo>
                  <a:lnTo>
                    <a:pt x="988062" y="1899029"/>
                  </a:lnTo>
                  <a:lnTo>
                    <a:pt x="988695" y="1905109"/>
                  </a:lnTo>
                  <a:lnTo>
                    <a:pt x="989012" y="1911190"/>
                  </a:lnTo>
                  <a:lnTo>
                    <a:pt x="988695" y="1917270"/>
                  </a:lnTo>
                  <a:lnTo>
                    <a:pt x="988062" y="1923351"/>
                  </a:lnTo>
                  <a:lnTo>
                    <a:pt x="986477" y="1929111"/>
                  </a:lnTo>
                  <a:lnTo>
                    <a:pt x="984259" y="1934872"/>
                  </a:lnTo>
                  <a:lnTo>
                    <a:pt x="981725" y="1939992"/>
                  </a:lnTo>
                  <a:lnTo>
                    <a:pt x="978873" y="1945113"/>
                  </a:lnTo>
                  <a:lnTo>
                    <a:pt x="975704" y="1949593"/>
                  </a:lnTo>
                  <a:lnTo>
                    <a:pt x="971585" y="1953753"/>
                  </a:lnTo>
                  <a:lnTo>
                    <a:pt x="967466" y="1957914"/>
                  </a:lnTo>
                  <a:lnTo>
                    <a:pt x="963030" y="1961114"/>
                  </a:lnTo>
                  <a:lnTo>
                    <a:pt x="957644" y="1963994"/>
                  </a:lnTo>
                  <a:lnTo>
                    <a:pt x="952574" y="1966554"/>
                  </a:lnTo>
                  <a:lnTo>
                    <a:pt x="947188" y="1968795"/>
                  </a:lnTo>
                  <a:lnTo>
                    <a:pt x="941485" y="1970395"/>
                  </a:lnTo>
                  <a:lnTo>
                    <a:pt x="935464" y="1971355"/>
                  </a:lnTo>
                  <a:lnTo>
                    <a:pt x="929444" y="1971675"/>
                  </a:lnTo>
                  <a:lnTo>
                    <a:pt x="429455" y="1971675"/>
                  </a:lnTo>
                  <a:lnTo>
                    <a:pt x="423435" y="1971355"/>
                  </a:lnTo>
                  <a:lnTo>
                    <a:pt x="417414" y="1970395"/>
                  </a:lnTo>
                  <a:lnTo>
                    <a:pt x="411711" y="1968795"/>
                  </a:lnTo>
                  <a:lnTo>
                    <a:pt x="406325" y="1966554"/>
                  </a:lnTo>
                  <a:lnTo>
                    <a:pt x="401255" y="1963994"/>
                  </a:lnTo>
                  <a:lnTo>
                    <a:pt x="396185" y="1961114"/>
                  </a:lnTo>
                  <a:lnTo>
                    <a:pt x="391433" y="1957914"/>
                  </a:lnTo>
                  <a:lnTo>
                    <a:pt x="387314" y="1953753"/>
                  </a:lnTo>
                  <a:lnTo>
                    <a:pt x="383511" y="1949593"/>
                  </a:lnTo>
                  <a:lnTo>
                    <a:pt x="380026" y="1945113"/>
                  </a:lnTo>
                  <a:lnTo>
                    <a:pt x="377174" y="1939992"/>
                  </a:lnTo>
                  <a:lnTo>
                    <a:pt x="374323" y="1934872"/>
                  </a:lnTo>
                  <a:lnTo>
                    <a:pt x="372422" y="1929111"/>
                  </a:lnTo>
                  <a:lnTo>
                    <a:pt x="370837" y="1923351"/>
                  </a:lnTo>
                  <a:lnTo>
                    <a:pt x="370204" y="1917270"/>
                  </a:lnTo>
                  <a:lnTo>
                    <a:pt x="369887" y="1911190"/>
                  </a:lnTo>
                  <a:lnTo>
                    <a:pt x="370204" y="1905109"/>
                  </a:lnTo>
                  <a:lnTo>
                    <a:pt x="370837" y="1899029"/>
                  </a:lnTo>
                  <a:lnTo>
                    <a:pt x="372422" y="1893268"/>
                  </a:lnTo>
                  <a:lnTo>
                    <a:pt x="374323" y="1887828"/>
                  </a:lnTo>
                  <a:lnTo>
                    <a:pt x="377174" y="1882388"/>
                  </a:lnTo>
                  <a:lnTo>
                    <a:pt x="380026" y="1877587"/>
                  </a:lnTo>
                  <a:lnTo>
                    <a:pt x="383511" y="1873107"/>
                  </a:lnTo>
                  <a:lnTo>
                    <a:pt x="387314" y="1868626"/>
                  </a:lnTo>
                  <a:lnTo>
                    <a:pt x="391433" y="1864786"/>
                  </a:lnTo>
                  <a:lnTo>
                    <a:pt x="396185" y="1861266"/>
                  </a:lnTo>
                  <a:lnTo>
                    <a:pt x="401255" y="1858066"/>
                  </a:lnTo>
                  <a:lnTo>
                    <a:pt x="406325" y="1855825"/>
                  </a:lnTo>
                  <a:lnTo>
                    <a:pt x="411711" y="1853585"/>
                  </a:lnTo>
                  <a:lnTo>
                    <a:pt x="417414" y="1852305"/>
                  </a:lnTo>
                  <a:lnTo>
                    <a:pt x="423435" y="1851345"/>
                  </a:lnTo>
                  <a:lnTo>
                    <a:pt x="429455" y="1851025"/>
                  </a:lnTo>
                  <a:close/>
                  <a:moveTo>
                    <a:pt x="429455" y="1692275"/>
                  </a:moveTo>
                  <a:lnTo>
                    <a:pt x="929444" y="1692275"/>
                  </a:lnTo>
                  <a:lnTo>
                    <a:pt x="935464" y="1692596"/>
                  </a:lnTo>
                  <a:lnTo>
                    <a:pt x="941485" y="1693238"/>
                  </a:lnTo>
                  <a:lnTo>
                    <a:pt x="947188" y="1694842"/>
                  </a:lnTo>
                  <a:lnTo>
                    <a:pt x="952574" y="1697088"/>
                  </a:lnTo>
                  <a:lnTo>
                    <a:pt x="957644" y="1699655"/>
                  </a:lnTo>
                  <a:lnTo>
                    <a:pt x="963030" y="1702543"/>
                  </a:lnTo>
                  <a:lnTo>
                    <a:pt x="967466" y="1706073"/>
                  </a:lnTo>
                  <a:lnTo>
                    <a:pt x="971585" y="1709923"/>
                  </a:lnTo>
                  <a:lnTo>
                    <a:pt x="975704" y="1714095"/>
                  </a:lnTo>
                  <a:lnTo>
                    <a:pt x="978873" y="1718908"/>
                  </a:lnTo>
                  <a:lnTo>
                    <a:pt x="981725" y="1724042"/>
                  </a:lnTo>
                  <a:lnTo>
                    <a:pt x="984259" y="1729176"/>
                  </a:lnTo>
                  <a:lnTo>
                    <a:pt x="986477" y="1734631"/>
                  </a:lnTo>
                  <a:lnTo>
                    <a:pt x="988062" y="1740407"/>
                  </a:lnTo>
                  <a:lnTo>
                    <a:pt x="988695" y="1746503"/>
                  </a:lnTo>
                  <a:lnTo>
                    <a:pt x="989012" y="1752600"/>
                  </a:lnTo>
                  <a:lnTo>
                    <a:pt x="988695" y="1759017"/>
                  </a:lnTo>
                  <a:lnTo>
                    <a:pt x="988062" y="1764793"/>
                  </a:lnTo>
                  <a:lnTo>
                    <a:pt x="986477" y="1770569"/>
                  </a:lnTo>
                  <a:lnTo>
                    <a:pt x="984259" y="1776024"/>
                  </a:lnTo>
                  <a:lnTo>
                    <a:pt x="981725" y="1781479"/>
                  </a:lnTo>
                  <a:lnTo>
                    <a:pt x="978873" y="1786292"/>
                  </a:lnTo>
                  <a:lnTo>
                    <a:pt x="975704" y="1791426"/>
                  </a:lnTo>
                  <a:lnTo>
                    <a:pt x="971585" y="1795598"/>
                  </a:lnTo>
                  <a:lnTo>
                    <a:pt x="967466" y="1799127"/>
                  </a:lnTo>
                  <a:lnTo>
                    <a:pt x="963030" y="1802657"/>
                  </a:lnTo>
                  <a:lnTo>
                    <a:pt x="957644" y="1805866"/>
                  </a:lnTo>
                  <a:lnTo>
                    <a:pt x="952574" y="1808433"/>
                  </a:lnTo>
                  <a:lnTo>
                    <a:pt x="947188" y="1810358"/>
                  </a:lnTo>
                  <a:lnTo>
                    <a:pt x="941485" y="1811641"/>
                  </a:lnTo>
                  <a:lnTo>
                    <a:pt x="935464" y="1812604"/>
                  </a:lnTo>
                  <a:lnTo>
                    <a:pt x="929444" y="1812925"/>
                  </a:lnTo>
                  <a:lnTo>
                    <a:pt x="429455" y="1812925"/>
                  </a:lnTo>
                  <a:lnTo>
                    <a:pt x="423435" y="1812604"/>
                  </a:lnTo>
                  <a:lnTo>
                    <a:pt x="417414" y="1811641"/>
                  </a:lnTo>
                  <a:lnTo>
                    <a:pt x="411711" y="1810358"/>
                  </a:lnTo>
                  <a:lnTo>
                    <a:pt x="406325" y="1808433"/>
                  </a:lnTo>
                  <a:lnTo>
                    <a:pt x="401255" y="1805866"/>
                  </a:lnTo>
                  <a:lnTo>
                    <a:pt x="396185" y="1802657"/>
                  </a:lnTo>
                  <a:lnTo>
                    <a:pt x="391433" y="1799127"/>
                  </a:lnTo>
                  <a:lnTo>
                    <a:pt x="387314" y="1795598"/>
                  </a:lnTo>
                  <a:lnTo>
                    <a:pt x="383511" y="1791426"/>
                  </a:lnTo>
                  <a:lnTo>
                    <a:pt x="380026" y="1786292"/>
                  </a:lnTo>
                  <a:lnTo>
                    <a:pt x="377174" y="1781479"/>
                  </a:lnTo>
                  <a:lnTo>
                    <a:pt x="374323" y="1776024"/>
                  </a:lnTo>
                  <a:lnTo>
                    <a:pt x="372422" y="1770569"/>
                  </a:lnTo>
                  <a:lnTo>
                    <a:pt x="370837" y="1764793"/>
                  </a:lnTo>
                  <a:lnTo>
                    <a:pt x="370204" y="1759017"/>
                  </a:lnTo>
                  <a:lnTo>
                    <a:pt x="369887" y="1752600"/>
                  </a:lnTo>
                  <a:lnTo>
                    <a:pt x="370204" y="1746503"/>
                  </a:lnTo>
                  <a:lnTo>
                    <a:pt x="370837" y="1740407"/>
                  </a:lnTo>
                  <a:lnTo>
                    <a:pt x="372422" y="1734631"/>
                  </a:lnTo>
                  <a:lnTo>
                    <a:pt x="374323" y="1729176"/>
                  </a:lnTo>
                  <a:lnTo>
                    <a:pt x="377174" y="1724042"/>
                  </a:lnTo>
                  <a:lnTo>
                    <a:pt x="380026" y="1718908"/>
                  </a:lnTo>
                  <a:lnTo>
                    <a:pt x="383511" y="1714095"/>
                  </a:lnTo>
                  <a:lnTo>
                    <a:pt x="387314" y="1709923"/>
                  </a:lnTo>
                  <a:lnTo>
                    <a:pt x="391433" y="1706073"/>
                  </a:lnTo>
                  <a:lnTo>
                    <a:pt x="396185" y="1702543"/>
                  </a:lnTo>
                  <a:lnTo>
                    <a:pt x="401255" y="1699655"/>
                  </a:lnTo>
                  <a:lnTo>
                    <a:pt x="406325" y="1697088"/>
                  </a:lnTo>
                  <a:lnTo>
                    <a:pt x="411711" y="1694842"/>
                  </a:lnTo>
                  <a:lnTo>
                    <a:pt x="417414" y="1693238"/>
                  </a:lnTo>
                  <a:lnTo>
                    <a:pt x="423435" y="1692596"/>
                  </a:lnTo>
                  <a:lnTo>
                    <a:pt x="429455" y="1692275"/>
                  </a:lnTo>
                  <a:close/>
                  <a:moveTo>
                    <a:pt x="1217103" y="1013330"/>
                  </a:moveTo>
                  <a:lnTo>
                    <a:pt x="1217023" y="1014521"/>
                  </a:lnTo>
                  <a:lnTo>
                    <a:pt x="1216389" y="1018965"/>
                  </a:lnTo>
                  <a:lnTo>
                    <a:pt x="1215437" y="1022139"/>
                  </a:lnTo>
                  <a:lnTo>
                    <a:pt x="1214802" y="1023409"/>
                  </a:lnTo>
                  <a:lnTo>
                    <a:pt x="1214167" y="1024361"/>
                  </a:lnTo>
                  <a:lnTo>
                    <a:pt x="1213850" y="1024679"/>
                  </a:lnTo>
                  <a:lnTo>
                    <a:pt x="1212263" y="1027536"/>
                  </a:lnTo>
                  <a:lnTo>
                    <a:pt x="1210676" y="1029440"/>
                  </a:lnTo>
                  <a:lnTo>
                    <a:pt x="1213215" y="1024996"/>
                  </a:lnTo>
                  <a:lnTo>
                    <a:pt x="1215119" y="1020870"/>
                  </a:lnTo>
                  <a:lnTo>
                    <a:pt x="1216389" y="1017378"/>
                  </a:lnTo>
                  <a:lnTo>
                    <a:pt x="1217023" y="1013886"/>
                  </a:lnTo>
                  <a:lnTo>
                    <a:pt x="1217103" y="1013330"/>
                  </a:lnTo>
                  <a:close/>
                  <a:moveTo>
                    <a:pt x="1217341" y="1009442"/>
                  </a:moveTo>
                  <a:lnTo>
                    <a:pt x="1217658" y="1010077"/>
                  </a:lnTo>
                  <a:lnTo>
                    <a:pt x="1217341" y="1011664"/>
                  </a:lnTo>
                  <a:lnTo>
                    <a:pt x="1217103" y="1013330"/>
                  </a:lnTo>
                  <a:lnTo>
                    <a:pt x="1217341" y="1009760"/>
                  </a:lnTo>
                  <a:lnTo>
                    <a:pt x="1217341" y="1009442"/>
                  </a:lnTo>
                  <a:close/>
                  <a:moveTo>
                    <a:pt x="1162712" y="1009170"/>
                  </a:moveTo>
                  <a:lnTo>
                    <a:pt x="1162440" y="1013251"/>
                  </a:lnTo>
                  <a:lnTo>
                    <a:pt x="1162440" y="1012934"/>
                  </a:lnTo>
                  <a:lnTo>
                    <a:pt x="1162440" y="1011347"/>
                  </a:lnTo>
                  <a:lnTo>
                    <a:pt x="1162712" y="1009170"/>
                  </a:lnTo>
                  <a:close/>
                  <a:moveTo>
                    <a:pt x="1167137" y="996491"/>
                  </a:moveTo>
                  <a:lnTo>
                    <a:pt x="1166565" y="997380"/>
                  </a:lnTo>
                  <a:lnTo>
                    <a:pt x="1164661" y="1001506"/>
                  </a:lnTo>
                  <a:lnTo>
                    <a:pt x="1163392" y="1005633"/>
                  </a:lnTo>
                  <a:lnTo>
                    <a:pt x="1162757" y="1008807"/>
                  </a:lnTo>
                  <a:lnTo>
                    <a:pt x="1162712" y="1009170"/>
                  </a:lnTo>
                  <a:lnTo>
                    <a:pt x="1162757" y="1008490"/>
                  </a:lnTo>
                  <a:lnTo>
                    <a:pt x="1163392" y="1004681"/>
                  </a:lnTo>
                  <a:lnTo>
                    <a:pt x="1164344" y="1001189"/>
                  </a:lnTo>
                  <a:lnTo>
                    <a:pt x="1164767" y="1000448"/>
                  </a:lnTo>
                  <a:lnTo>
                    <a:pt x="1164979" y="1000237"/>
                  </a:lnTo>
                  <a:lnTo>
                    <a:pt x="1164979" y="1000078"/>
                  </a:lnTo>
                  <a:lnTo>
                    <a:pt x="1165613" y="998967"/>
                  </a:lnTo>
                  <a:lnTo>
                    <a:pt x="1166089" y="998015"/>
                  </a:lnTo>
                  <a:lnTo>
                    <a:pt x="1166756" y="996872"/>
                  </a:lnTo>
                  <a:lnTo>
                    <a:pt x="1167137" y="996491"/>
                  </a:lnTo>
                  <a:close/>
                  <a:moveTo>
                    <a:pt x="1167517" y="995899"/>
                  </a:moveTo>
                  <a:lnTo>
                    <a:pt x="1167517" y="996110"/>
                  </a:lnTo>
                  <a:lnTo>
                    <a:pt x="1167137" y="996491"/>
                  </a:lnTo>
                  <a:lnTo>
                    <a:pt x="1167517" y="995899"/>
                  </a:lnTo>
                  <a:close/>
                  <a:moveTo>
                    <a:pt x="701019" y="65088"/>
                  </a:moveTo>
                  <a:lnTo>
                    <a:pt x="686421" y="65405"/>
                  </a:lnTo>
                  <a:lnTo>
                    <a:pt x="671823" y="66358"/>
                  </a:lnTo>
                  <a:lnTo>
                    <a:pt x="657225" y="67310"/>
                  </a:lnTo>
                  <a:lnTo>
                    <a:pt x="671823" y="68897"/>
                  </a:lnTo>
                  <a:lnTo>
                    <a:pt x="686104" y="70484"/>
                  </a:lnTo>
                  <a:lnTo>
                    <a:pt x="700384" y="72389"/>
                  </a:lnTo>
                  <a:lnTo>
                    <a:pt x="714982" y="74611"/>
                  </a:lnTo>
                  <a:lnTo>
                    <a:pt x="729263" y="77468"/>
                  </a:lnTo>
                  <a:lnTo>
                    <a:pt x="743226" y="80325"/>
                  </a:lnTo>
                  <a:lnTo>
                    <a:pt x="757189" y="83499"/>
                  </a:lnTo>
                  <a:lnTo>
                    <a:pt x="771152" y="86673"/>
                  </a:lnTo>
                  <a:lnTo>
                    <a:pt x="785433" y="90800"/>
                  </a:lnTo>
                  <a:lnTo>
                    <a:pt x="799079" y="94609"/>
                  </a:lnTo>
                  <a:lnTo>
                    <a:pt x="812725" y="98736"/>
                  </a:lnTo>
                  <a:lnTo>
                    <a:pt x="826053" y="103497"/>
                  </a:lnTo>
                  <a:lnTo>
                    <a:pt x="839382" y="108259"/>
                  </a:lnTo>
                  <a:lnTo>
                    <a:pt x="852710" y="113655"/>
                  </a:lnTo>
                  <a:lnTo>
                    <a:pt x="865721" y="119051"/>
                  </a:lnTo>
                  <a:lnTo>
                    <a:pt x="878733" y="125082"/>
                  </a:lnTo>
                  <a:lnTo>
                    <a:pt x="892061" y="130796"/>
                  </a:lnTo>
                  <a:lnTo>
                    <a:pt x="904755" y="137462"/>
                  </a:lnTo>
                  <a:lnTo>
                    <a:pt x="917131" y="143811"/>
                  </a:lnTo>
                  <a:lnTo>
                    <a:pt x="929508" y="150794"/>
                  </a:lnTo>
                  <a:lnTo>
                    <a:pt x="941884" y="157778"/>
                  </a:lnTo>
                  <a:lnTo>
                    <a:pt x="953944" y="165078"/>
                  </a:lnTo>
                  <a:lnTo>
                    <a:pt x="965685" y="173014"/>
                  </a:lnTo>
                  <a:lnTo>
                    <a:pt x="977427" y="180633"/>
                  </a:lnTo>
                  <a:lnTo>
                    <a:pt x="988852" y="188886"/>
                  </a:lnTo>
                  <a:lnTo>
                    <a:pt x="1000276" y="197139"/>
                  </a:lnTo>
                  <a:lnTo>
                    <a:pt x="1011383" y="206027"/>
                  </a:lnTo>
                  <a:lnTo>
                    <a:pt x="1022173" y="214598"/>
                  </a:lnTo>
                  <a:lnTo>
                    <a:pt x="1032963" y="223803"/>
                  </a:lnTo>
                  <a:lnTo>
                    <a:pt x="1043118" y="233008"/>
                  </a:lnTo>
                  <a:lnTo>
                    <a:pt x="1053590" y="242531"/>
                  </a:lnTo>
                  <a:lnTo>
                    <a:pt x="1063428" y="252054"/>
                  </a:lnTo>
                  <a:lnTo>
                    <a:pt x="1073266" y="262212"/>
                  </a:lnTo>
                  <a:lnTo>
                    <a:pt x="1083103" y="272370"/>
                  </a:lnTo>
                  <a:lnTo>
                    <a:pt x="1092306" y="282845"/>
                  </a:lnTo>
                  <a:lnTo>
                    <a:pt x="1101192" y="293320"/>
                  </a:lnTo>
                  <a:lnTo>
                    <a:pt x="1110078" y="304113"/>
                  </a:lnTo>
                  <a:lnTo>
                    <a:pt x="1118963" y="315223"/>
                  </a:lnTo>
                  <a:lnTo>
                    <a:pt x="1127214" y="326333"/>
                  </a:lnTo>
                  <a:lnTo>
                    <a:pt x="1135148" y="337760"/>
                  </a:lnTo>
                  <a:lnTo>
                    <a:pt x="1143082" y="349188"/>
                  </a:lnTo>
                  <a:lnTo>
                    <a:pt x="1151015" y="360615"/>
                  </a:lnTo>
                  <a:lnTo>
                    <a:pt x="1157997" y="372360"/>
                  </a:lnTo>
                  <a:lnTo>
                    <a:pt x="1165296" y="384423"/>
                  </a:lnTo>
                  <a:lnTo>
                    <a:pt x="1171960" y="396485"/>
                  </a:lnTo>
                  <a:lnTo>
                    <a:pt x="1178625" y="408865"/>
                  </a:lnTo>
                  <a:lnTo>
                    <a:pt x="1184971" y="421244"/>
                  </a:lnTo>
                  <a:lnTo>
                    <a:pt x="1190684" y="433624"/>
                  </a:lnTo>
                  <a:lnTo>
                    <a:pt x="1196713" y="446321"/>
                  </a:lnTo>
                  <a:lnTo>
                    <a:pt x="1201791" y="459019"/>
                  </a:lnTo>
                  <a:lnTo>
                    <a:pt x="1206868" y="471716"/>
                  </a:lnTo>
                  <a:lnTo>
                    <a:pt x="1211629" y="484730"/>
                  </a:lnTo>
                  <a:lnTo>
                    <a:pt x="1216071" y="497745"/>
                  </a:lnTo>
                  <a:lnTo>
                    <a:pt x="1220514" y="511077"/>
                  </a:lnTo>
                  <a:lnTo>
                    <a:pt x="1224322" y="524409"/>
                  </a:lnTo>
                  <a:lnTo>
                    <a:pt x="1227813" y="537741"/>
                  </a:lnTo>
                  <a:lnTo>
                    <a:pt x="1230987" y="551073"/>
                  </a:lnTo>
                  <a:lnTo>
                    <a:pt x="1234160" y="564405"/>
                  </a:lnTo>
                  <a:lnTo>
                    <a:pt x="1237016" y="578055"/>
                  </a:lnTo>
                  <a:lnTo>
                    <a:pt x="1239238" y="591704"/>
                  </a:lnTo>
                  <a:lnTo>
                    <a:pt x="1241142" y="605671"/>
                  </a:lnTo>
                  <a:lnTo>
                    <a:pt x="1243046" y="619321"/>
                  </a:lnTo>
                  <a:lnTo>
                    <a:pt x="1244633" y="632970"/>
                  </a:lnTo>
                  <a:lnTo>
                    <a:pt x="1245902" y="646620"/>
                  </a:lnTo>
                  <a:lnTo>
                    <a:pt x="1246537" y="660269"/>
                  </a:lnTo>
                  <a:lnTo>
                    <a:pt x="1247171" y="674236"/>
                  </a:lnTo>
                  <a:lnTo>
                    <a:pt x="1247489" y="688203"/>
                  </a:lnTo>
                  <a:lnTo>
                    <a:pt x="1247171" y="701852"/>
                  </a:lnTo>
                  <a:lnTo>
                    <a:pt x="1246854" y="715819"/>
                  </a:lnTo>
                  <a:lnTo>
                    <a:pt x="1246219" y="729469"/>
                  </a:lnTo>
                  <a:lnTo>
                    <a:pt x="1245267" y="743118"/>
                  </a:lnTo>
                  <a:lnTo>
                    <a:pt x="1243998" y="756768"/>
                  </a:lnTo>
                  <a:lnTo>
                    <a:pt x="1242094" y="771052"/>
                  </a:lnTo>
                  <a:lnTo>
                    <a:pt x="1240190" y="784702"/>
                  </a:lnTo>
                  <a:lnTo>
                    <a:pt x="1237968" y="798034"/>
                  </a:lnTo>
                  <a:lnTo>
                    <a:pt x="1235747" y="811683"/>
                  </a:lnTo>
                  <a:lnTo>
                    <a:pt x="1232891" y="825333"/>
                  </a:lnTo>
                  <a:lnTo>
                    <a:pt x="1229400" y="838665"/>
                  </a:lnTo>
                  <a:lnTo>
                    <a:pt x="1226226" y="852314"/>
                  </a:lnTo>
                  <a:lnTo>
                    <a:pt x="1222418" y="865646"/>
                  </a:lnTo>
                  <a:lnTo>
                    <a:pt x="1218293" y="878661"/>
                  </a:lnTo>
                  <a:lnTo>
                    <a:pt x="1214167" y="891993"/>
                  </a:lnTo>
                  <a:lnTo>
                    <a:pt x="1209407" y="905008"/>
                  </a:lnTo>
                  <a:lnTo>
                    <a:pt x="1204330" y="918022"/>
                  </a:lnTo>
                  <a:lnTo>
                    <a:pt x="1199252" y="930720"/>
                  </a:lnTo>
                  <a:lnTo>
                    <a:pt x="1193540" y="943417"/>
                  </a:lnTo>
                  <a:lnTo>
                    <a:pt x="1187828" y="956114"/>
                  </a:lnTo>
                  <a:lnTo>
                    <a:pt x="1181481" y="968811"/>
                  </a:lnTo>
                  <a:lnTo>
                    <a:pt x="1175451" y="981191"/>
                  </a:lnTo>
                  <a:lnTo>
                    <a:pt x="1168469" y="993253"/>
                  </a:lnTo>
                  <a:lnTo>
                    <a:pt x="1167094" y="996004"/>
                  </a:lnTo>
                  <a:lnTo>
                    <a:pt x="1166565" y="996745"/>
                  </a:lnTo>
                  <a:lnTo>
                    <a:pt x="1166883" y="996428"/>
                  </a:lnTo>
                  <a:lnTo>
                    <a:pt x="1167094" y="996004"/>
                  </a:lnTo>
                  <a:lnTo>
                    <a:pt x="1168152" y="994523"/>
                  </a:lnTo>
                  <a:lnTo>
                    <a:pt x="1169422" y="992936"/>
                  </a:lnTo>
                  <a:lnTo>
                    <a:pt x="1167517" y="995899"/>
                  </a:lnTo>
                  <a:lnTo>
                    <a:pt x="1167517" y="995793"/>
                  </a:lnTo>
                  <a:lnTo>
                    <a:pt x="1167200" y="996110"/>
                  </a:lnTo>
                  <a:lnTo>
                    <a:pt x="1166756" y="996872"/>
                  </a:lnTo>
                  <a:lnTo>
                    <a:pt x="1166565" y="997062"/>
                  </a:lnTo>
                  <a:lnTo>
                    <a:pt x="1166089" y="998015"/>
                  </a:lnTo>
                  <a:lnTo>
                    <a:pt x="1164979" y="999919"/>
                  </a:lnTo>
                  <a:lnTo>
                    <a:pt x="1164979" y="1000078"/>
                  </a:lnTo>
                  <a:lnTo>
                    <a:pt x="1164767" y="1000448"/>
                  </a:lnTo>
                  <a:lnTo>
                    <a:pt x="1164344" y="1000872"/>
                  </a:lnTo>
                  <a:lnTo>
                    <a:pt x="1161488" y="1007220"/>
                  </a:lnTo>
                  <a:lnTo>
                    <a:pt x="1155141" y="1019282"/>
                  </a:lnTo>
                  <a:lnTo>
                    <a:pt x="1148159" y="1031345"/>
                  </a:lnTo>
                  <a:lnTo>
                    <a:pt x="1141495" y="1043407"/>
                  </a:lnTo>
                  <a:lnTo>
                    <a:pt x="1133879" y="1055152"/>
                  </a:lnTo>
                  <a:lnTo>
                    <a:pt x="1126262" y="1066897"/>
                  </a:lnTo>
                  <a:lnTo>
                    <a:pt x="1118329" y="1078959"/>
                  </a:lnTo>
                  <a:lnTo>
                    <a:pt x="1109760" y="1090704"/>
                  </a:lnTo>
                  <a:lnTo>
                    <a:pt x="1093258" y="1114194"/>
                  </a:lnTo>
                  <a:lnTo>
                    <a:pt x="1076439" y="1138319"/>
                  </a:lnTo>
                  <a:lnTo>
                    <a:pt x="1068188" y="1150698"/>
                  </a:lnTo>
                  <a:lnTo>
                    <a:pt x="1059937" y="1163396"/>
                  </a:lnTo>
                  <a:lnTo>
                    <a:pt x="1052003" y="1175775"/>
                  </a:lnTo>
                  <a:lnTo>
                    <a:pt x="1044704" y="1188790"/>
                  </a:lnTo>
                  <a:lnTo>
                    <a:pt x="1037088" y="1201805"/>
                  </a:lnTo>
                  <a:lnTo>
                    <a:pt x="1029789" y="1214819"/>
                  </a:lnTo>
                  <a:lnTo>
                    <a:pt x="1023125" y="1228786"/>
                  </a:lnTo>
                  <a:lnTo>
                    <a:pt x="1016461" y="1242118"/>
                  </a:lnTo>
                  <a:lnTo>
                    <a:pt x="1010748" y="1256085"/>
                  </a:lnTo>
                  <a:lnTo>
                    <a:pt x="1005036" y="1269735"/>
                  </a:lnTo>
                  <a:lnTo>
                    <a:pt x="999959" y="1284019"/>
                  </a:lnTo>
                  <a:lnTo>
                    <a:pt x="995199" y="1298621"/>
                  </a:lnTo>
                  <a:lnTo>
                    <a:pt x="991073" y="1312905"/>
                  </a:lnTo>
                  <a:lnTo>
                    <a:pt x="987265" y="1327189"/>
                  </a:lnTo>
                  <a:lnTo>
                    <a:pt x="983774" y="1341791"/>
                  </a:lnTo>
                  <a:lnTo>
                    <a:pt x="980918" y="1356393"/>
                  </a:lnTo>
                  <a:lnTo>
                    <a:pt x="978379" y="1370995"/>
                  </a:lnTo>
                  <a:lnTo>
                    <a:pt x="976475" y="1385597"/>
                  </a:lnTo>
                  <a:lnTo>
                    <a:pt x="974888" y="1400198"/>
                  </a:lnTo>
                  <a:lnTo>
                    <a:pt x="973619" y="1415118"/>
                  </a:lnTo>
                  <a:lnTo>
                    <a:pt x="972350" y="1430037"/>
                  </a:lnTo>
                  <a:lnTo>
                    <a:pt x="972032" y="1444639"/>
                  </a:lnTo>
                  <a:lnTo>
                    <a:pt x="971715" y="1459240"/>
                  </a:lnTo>
                  <a:lnTo>
                    <a:pt x="972032" y="1474160"/>
                  </a:lnTo>
                  <a:lnTo>
                    <a:pt x="972667" y="1488761"/>
                  </a:lnTo>
                  <a:lnTo>
                    <a:pt x="973619" y="1503363"/>
                  </a:lnTo>
                  <a:lnTo>
                    <a:pt x="975523" y="1488761"/>
                  </a:lnTo>
                  <a:lnTo>
                    <a:pt x="977110" y="1474477"/>
                  </a:lnTo>
                  <a:lnTo>
                    <a:pt x="979331" y="1459875"/>
                  </a:lnTo>
                  <a:lnTo>
                    <a:pt x="981553" y="1445591"/>
                  </a:lnTo>
                  <a:lnTo>
                    <a:pt x="984091" y="1431306"/>
                  </a:lnTo>
                  <a:lnTo>
                    <a:pt x="987265" y="1417022"/>
                  </a:lnTo>
                  <a:lnTo>
                    <a:pt x="990438" y="1402738"/>
                  </a:lnTo>
                  <a:lnTo>
                    <a:pt x="993929" y="1389088"/>
                  </a:lnTo>
                  <a:lnTo>
                    <a:pt x="997737" y="1375121"/>
                  </a:lnTo>
                  <a:lnTo>
                    <a:pt x="1001863" y="1361472"/>
                  </a:lnTo>
                  <a:lnTo>
                    <a:pt x="1005988" y="1347822"/>
                  </a:lnTo>
                  <a:lnTo>
                    <a:pt x="1011066" y="1334490"/>
                  </a:lnTo>
                  <a:lnTo>
                    <a:pt x="1016143" y="1321476"/>
                  </a:lnTo>
                  <a:lnTo>
                    <a:pt x="1021856" y="1308144"/>
                  </a:lnTo>
                  <a:lnTo>
                    <a:pt x="1027568" y="1295129"/>
                  </a:lnTo>
                  <a:lnTo>
                    <a:pt x="1033915" y="1282432"/>
                  </a:lnTo>
                  <a:lnTo>
                    <a:pt x="1040262" y="1269735"/>
                  </a:lnTo>
                  <a:lnTo>
                    <a:pt x="1047243" y="1257672"/>
                  </a:lnTo>
                  <a:lnTo>
                    <a:pt x="1054225" y="1245293"/>
                  </a:lnTo>
                  <a:lnTo>
                    <a:pt x="1061841" y="1233548"/>
                  </a:lnTo>
                  <a:lnTo>
                    <a:pt x="1069775" y="1221803"/>
                  </a:lnTo>
                  <a:lnTo>
                    <a:pt x="1077391" y="1210058"/>
                  </a:lnTo>
                  <a:lnTo>
                    <a:pt x="1085959" y="1198630"/>
                  </a:lnTo>
                  <a:lnTo>
                    <a:pt x="1094528" y="1187203"/>
                  </a:lnTo>
                  <a:lnTo>
                    <a:pt x="1111982" y="1164665"/>
                  </a:lnTo>
                  <a:lnTo>
                    <a:pt x="1130071" y="1142128"/>
                  </a:lnTo>
                  <a:lnTo>
                    <a:pt x="1148477" y="1119273"/>
                  </a:lnTo>
                  <a:lnTo>
                    <a:pt x="1166883" y="1096100"/>
                  </a:lnTo>
                  <a:lnTo>
                    <a:pt x="1175768" y="1084038"/>
                  </a:lnTo>
                  <a:lnTo>
                    <a:pt x="1184971" y="1071658"/>
                  </a:lnTo>
                  <a:lnTo>
                    <a:pt x="1193222" y="1059279"/>
                  </a:lnTo>
                  <a:lnTo>
                    <a:pt x="1201473" y="1046264"/>
                  </a:lnTo>
                  <a:lnTo>
                    <a:pt x="1205599" y="1039915"/>
                  </a:lnTo>
                  <a:lnTo>
                    <a:pt x="1209724" y="1032932"/>
                  </a:lnTo>
                  <a:lnTo>
                    <a:pt x="1212263" y="1027853"/>
                  </a:lnTo>
                  <a:lnTo>
                    <a:pt x="1213215" y="1026583"/>
                  </a:lnTo>
                  <a:lnTo>
                    <a:pt x="1213850" y="1025314"/>
                  </a:lnTo>
                  <a:lnTo>
                    <a:pt x="1213215" y="1025948"/>
                  </a:lnTo>
                  <a:lnTo>
                    <a:pt x="1213850" y="1024679"/>
                  </a:lnTo>
                  <a:lnTo>
                    <a:pt x="1213850" y="1025313"/>
                  </a:lnTo>
                  <a:lnTo>
                    <a:pt x="1214167" y="1024679"/>
                  </a:lnTo>
                  <a:lnTo>
                    <a:pt x="1214802" y="1023409"/>
                  </a:lnTo>
                  <a:lnTo>
                    <a:pt x="1216071" y="1021504"/>
                  </a:lnTo>
                  <a:lnTo>
                    <a:pt x="1224005" y="1008490"/>
                  </a:lnTo>
                  <a:lnTo>
                    <a:pt x="1231939" y="995475"/>
                  </a:lnTo>
                  <a:lnTo>
                    <a:pt x="1238920" y="982143"/>
                  </a:lnTo>
                  <a:lnTo>
                    <a:pt x="1245902" y="968176"/>
                  </a:lnTo>
                  <a:lnTo>
                    <a:pt x="1252566" y="954527"/>
                  </a:lnTo>
                  <a:lnTo>
                    <a:pt x="1258913" y="940560"/>
                  </a:lnTo>
                  <a:lnTo>
                    <a:pt x="1264625" y="926593"/>
                  </a:lnTo>
                  <a:lnTo>
                    <a:pt x="1270338" y="912626"/>
                  </a:lnTo>
                  <a:lnTo>
                    <a:pt x="1275732" y="898342"/>
                  </a:lnTo>
                  <a:lnTo>
                    <a:pt x="1280810" y="883422"/>
                  </a:lnTo>
                  <a:lnTo>
                    <a:pt x="1285253" y="869138"/>
                  </a:lnTo>
                  <a:lnTo>
                    <a:pt x="1289378" y="854219"/>
                  </a:lnTo>
                  <a:lnTo>
                    <a:pt x="1293186" y="839300"/>
                  </a:lnTo>
                  <a:lnTo>
                    <a:pt x="1296677" y="824380"/>
                  </a:lnTo>
                  <a:lnTo>
                    <a:pt x="1299533" y="809461"/>
                  </a:lnTo>
                  <a:lnTo>
                    <a:pt x="1302707" y="794542"/>
                  </a:lnTo>
                  <a:lnTo>
                    <a:pt x="1304928" y="779305"/>
                  </a:lnTo>
                  <a:lnTo>
                    <a:pt x="1306832" y="764069"/>
                  </a:lnTo>
                  <a:lnTo>
                    <a:pt x="1308419" y="749150"/>
                  </a:lnTo>
                  <a:lnTo>
                    <a:pt x="1309688" y="733596"/>
                  </a:lnTo>
                  <a:lnTo>
                    <a:pt x="1310640" y="718359"/>
                  </a:lnTo>
                  <a:lnTo>
                    <a:pt x="1311275" y="703122"/>
                  </a:lnTo>
                  <a:lnTo>
                    <a:pt x="1311275" y="687886"/>
                  </a:lnTo>
                  <a:lnTo>
                    <a:pt x="1311275" y="672331"/>
                  </a:lnTo>
                  <a:lnTo>
                    <a:pt x="1310640" y="657412"/>
                  </a:lnTo>
                  <a:lnTo>
                    <a:pt x="1309688" y="642176"/>
                  </a:lnTo>
                  <a:lnTo>
                    <a:pt x="1308419" y="626622"/>
                  </a:lnTo>
                  <a:lnTo>
                    <a:pt x="1306832" y="611385"/>
                  </a:lnTo>
                  <a:lnTo>
                    <a:pt x="1304928" y="596466"/>
                  </a:lnTo>
                  <a:lnTo>
                    <a:pt x="1302707" y="580912"/>
                  </a:lnTo>
                  <a:lnTo>
                    <a:pt x="1299533" y="565992"/>
                  </a:lnTo>
                  <a:lnTo>
                    <a:pt x="1296677" y="551073"/>
                  </a:lnTo>
                  <a:lnTo>
                    <a:pt x="1293186" y="536154"/>
                  </a:lnTo>
                  <a:lnTo>
                    <a:pt x="1289061" y="521235"/>
                  </a:lnTo>
                  <a:lnTo>
                    <a:pt x="1284935" y="506633"/>
                  </a:lnTo>
                  <a:lnTo>
                    <a:pt x="1280493" y="492031"/>
                  </a:lnTo>
                  <a:lnTo>
                    <a:pt x="1275415" y="477747"/>
                  </a:lnTo>
                  <a:lnTo>
                    <a:pt x="1270338" y="463145"/>
                  </a:lnTo>
                  <a:lnTo>
                    <a:pt x="1264625" y="448861"/>
                  </a:lnTo>
                  <a:lnTo>
                    <a:pt x="1258913" y="434894"/>
                  </a:lnTo>
                  <a:lnTo>
                    <a:pt x="1252249" y="420927"/>
                  </a:lnTo>
                  <a:lnTo>
                    <a:pt x="1245902" y="407278"/>
                  </a:lnTo>
                  <a:lnTo>
                    <a:pt x="1238603" y="393628"/>
                  </a:lnTo>
                  <a:lnTo>
                    <a:pt x="1231304" y="379979"/>
                  </a:lnTo>
                  <a:lnTo>
                    <a:pt x="1224005" y="366646"/>
                  </a:lnTo>
                  <a:lnTo>
                    <a:pt x="1215754" y="353632"/>
                  </a:lnTo>
                  <a:lnTo>
                    <a:pt x="1207503" y="340935"/>
                  </a:lnTo>
                  <a:lnTo>
                    <a:pt x="1199252" y="328237"/>
                  </a:lnTo>
                  <a:lnTo>
                    <a:pt x="1190366" y="315858"/>
                  </a:lnTo>
                  <a:lnTo>
                    <a:pt x="1181163" y="303795"/>
                  </a:lnTo>
                  <a:lnTo>
                    <a:pt x="1171643" y="291733"/>
                  </a:lnTo>
                  <a:lnTo>
                    <a:pt x="1162123" y="280306"/>
                  </a:lnTo>
                  <a:lnTo>
                    <a:pt x="1151967" y="268561"/>
                  </a:lnTo>
                  <a:lnTo>
                    <a:pt x="1141812" y="257451"/>
                  </a:lnTo>
                  <a:lnTo>
                    <a:pt x="1131023" y="246658"/>
                  </a:lnTo>
                  <a:lnTo>
                    <a:pt x="1120233" y="235865"/>
                  </a:lnTo>
                  <a:lnTo>
                    <a:pt x="1109126" y="225390"/>
                  </a:lnTo>
                  <a:lnTo>
                    <a:pt x="1097701" y="215232"/>
                  </a:lnTo>
                  <a:lnTo>
                    <a:pt x="1086277" y="205709"/>
                  </a:lnTo>
                  <a:lnTo>
                    <a:pt x="1074535" y="196187"/>
                  </a:lnTo>
                  <a:lnTo>
                    <a:pt x="1062476" y="186664"/>
                  </a:lnTo>
                  <a:lnTo>
                    <a:pt x="1050417" y="177776"/>
                  </a:lnTo>
                  <a:lnTo>
                    <a:pt x="1038040" y="168888"/>
                  </a:lnTo>
                  <a:lnTo>
                    <a:pt x="1025664" y="160952"/>
                  </a:lnTo>
                  <a:lnTo>
                    <a:pt x="1012653" y="152699"/>
                  </a:lnTo>
                  <a:lnTo>
                    <a:pt x="999959" y="145080"/>
                  </a:lnTo>
                  <a:lnTo>
                    <a:pt x="986630" y="137779"/>
                  </a:lnTo>
                  <a:lnTo>
                    <a:pt x="973619" y="130479"/>
                  </a:lnTo>
                  <a:lnTo>
                    <a:pt x="959656" y="124130"/>
                  </a:lnTo>
                  <a:lnTo>
                    <a:pt x="946327" y="117464"/>
                  </a:lnTo>
                  <a:lnTo>
                    <a:pt x="932364" y="111750"/>
                  </a:lnTo>
                  <a:lnTo>
                    <a:pt x="918718" y="105719"/>
                  </a:lnTo>
                  <a:lnTo>
                    <a:pt x="904755" y="100640"/>
                  </a:lnTo>
                  <a:lnTo>
                    <a:pt x="890474" y="95561"/>
                  </a:lnTo>
                  <a:lnTo>
                    <a:pt x="876194" y="91117"/>
                  </a:lnTo>
                  <a:lnTo>
                    <a:pt x="861913" y="86673"/>
                  </a:lnTo>
                  <a:lnTo>
                    <a:pt x="847633" y="82864"/>
                  </a:lnTo>
                  <a:lnTo>
                    <a:pt x="833352" y="79690"/>
                  </a:lnTo>
                  <a:lnTo>
                    <a:pt x="818437" y="76516"/>
                  </a:lnTo>
                  <a:lnTo>
                    <a:pt x="803839" y="73659"/>
                  </a:lnTo>
                  <a:lnTo>
                    <a:pt x="789241" y="71437"/>
                  </a:lnTo>
                  <a:lnTo>
                    <a:pt x="774643" y="69215"/>
                  </a:lnTo>
                  <a:lnTo>
                    <a:pt x="759728" y="67627"/>
                  </a:lnTo>
                  <a:lnTo>
                    <a:pt x="745130" y="66675"/>
                  </a:lnTo>
                  <a:lnTo>
                    <a:pt x="730532" y="65723"/>
                  </a:lnTo>
                  <a:lnTo>
                    <a:pt x="715934" y="65405"/>
                  </a:lnTo>
                  <a:lnTo>
                    <a:pt x="701019" y="65088"/>
                  </a:lnTo>
                  <a:close/>
                  <a:moveTo>
                    <a:pt x="679609" y="0"/>
                  </a:moveTo>
                  <a:lnTo>
                    <a:pt x="696766" y="318"/>
                  </a:lnTo>
                  <a:lnTo>
                    <a:pt x="714241" y="953"/>
                  </a:lnTo>
                  <a:lnTo>
                    <a:pt x="731715" y="2223"/>
                  </a:lnTo>
                  <a:lnTo>
                    <a:pt x="748555" y="3493"/>
                  </a:lnTo>
                  <a:lnTo>
                    <a:pt x="766030" y="5399"/>
                  </a:lnTo>
                  <a:lnTo>
                    <a:pt x="782551" y="7939"/>
                  </a:lnTo>
                  <a:lnTo>
                    <a:pt x="799708" y="10797"/>
                  </a:lnTo>
                  <a:lnTo>
                    <a:pt x="816230" y="13973"/>
                  </a:lnTo>
                  <a:lnTo>
                    <a:pt x="833069" y="17784"/>
                  </a:lnTo>
                  <a:lnTo>
                    <a:pt x="849273" y="21594"/>
                  </a:lnTo>
                  <a:lnTo>
                    <a:pt x="865159" y="25723"/>
                  </a:lnTo>
                  <a:lnTo>
                    <a:pt x="881363" y="30804"/>
                  </a:lnTo>
                  <a:lnTo>
                    <a:pt x="897249" y="35885"/>
                  </a:lnTo>
                  <a:lnTo>
                    <a:pt x="912817" y="41601"/>
                  </a:lnTo>
                  <a:lnTo>
                    <a:pt x="928704" y="47317"/>
                  </a:lnTo>
                  <a:lnTo>
                    <a:pt x="943954" y="53668"/>
                  </a:lnTo>
                  <a:lnTo>
                    <a:pt x="958887" y="60019"/>
                  </a:lnTo>
                  <a:lnTo>
                    <a:pt x="974138" y="67323"/>
                  </a:lnTo>
                  <a:lnTo>
                    <a:pt x="988753" y="74310"/>
                  </a:lnTo>
                  <a:lnTo>
                    <a:pt x="1003051" y="82249"/>
                  </a:lnTo>
                  <a:lnTo>
                    <a:pt x="1017348" y="90188"/>
                  </a:lnTo>
                  <a:lnTo>
                    <a:pt x="1031646" y="98444"/>
                  </a:lnTo>
                  <a:lnTo>
                    <a:pt x="1045626" y="107019"/>
                  </a:lnTo>
                  <a:lnTo>
                    <a:pt x="1059288" y="116228"/>
                  </a:lnTo>
                  <a:lnTo>
                    <a:pt x="1072632" y="125437"/>
                  </a:lnTo>
                  <a:lnTo>
                    <a:pt x="1085976" y="135282"/>
                  </a:lnTo>
                  <a:lnTo>
                    <a:pt x="1098685" y="144808"/>
                  </a:lnTo>
                  <a:lnTo>
                    <a:pt x="1111394" y="155288"/>
                  </a:lnTo>
                  <a:lnTo>
                    <a:pt x="1123785" y="165768"/>
                  </a:lnTo>
                  <a:lnTo>
                    <a:pt x="1136177" y="176565"/>
                  </a:lnTo>
                  <a:lnTo>
                    <a:pt x="1147932" y="187679"/>
                  </a:lnTo>
                  <a:lnTo>
                    <a:pt x="1159688" y="199112"/>
                  </a:lnTo>
                  <a:lnTo>
                    <a:pt x="1171126" y="210861"/>
                  </a:lnTo>
                  <a:lnTo>
                    <a:pt x="1182246" y="222611"/>
                  </a:lnTo>
                  <a:lnTo>
                    <a:pt x="1193049" y="234996"/>
                  </a:lnTo>
                  <a:lnTo>
                    <a:pt x="1203534" y="247381"/>
                  </a:lnTo>
                  <a:lnTo>
                    <a:pt x="1214019" y="260084"/>
                  </a:lnTo>
                  <a:lnTo>
                    <a:pt x="1223868" y="272786"/>
                  </a:lnTo>
                  <a:lnTo>
                    <a:pt x="1233717" y="286124"/>
                  </a:lnTo>
                  <a:lnTo>
                    <a:pt x="1242614" y="299779"/>
                  </a:lnTo>
                  <a:lnTo>
                    <a:pt x="1251828" y="313434"/>
                  </a:lnTo>
                  <a:lnTo>
                    <a:pt x="1260406" y="327089"/>
                  </a:lnTo>
                  <a:lnTo>
                    <a:pt x="1268985" y="341380"/>
                  </a:lnTo>
                  <a:lnTo>
                    <a:pt x="1276610" y="355670"/>
                  </a:lnTo>
                  <a:lnTo>
                    <a:pt x="1284553" y="370278"/>
                  </a:lnTo>
                  <a:lnTo>
                    <a:pt x="1291861" y="384886"/>
                  </a:lnTo>
                  <a:lnTo>
                    <a:pt x="1298851" y="399811"/>
                  </a:lnTo>
                  <a:lnTo>
                    <a:pt x="1305523" y="414737"/>
                  </a:lnTo>
                  <a:lnTo>
                    <a:pt x="1311560" y="430297"/>
                  </a:lnTo>
                  <a:lnTo>
                    <a:pt x="1317596" y="445858"/>
                  </a:lnTo>
                  <a:lnTo>
                    <a:pt x="1322998" y="461418"/>
                  </a:lnTo>
                  <a:lnTo>
                    <a:pt x="1328399" y="477614"/>
                  </a:lnTo>
                  <a:lnTo>
                    <a:pt x="1333165" y="493492"/>
                  </a:lnTo>
                  <a:lnTo>
                    <a:pt x="1337295" y="509370"/>
                  </a:lnTo>
                  <a:lnTo>
                    <a:pt x="1341425" y="525883"/>
                  </a:lnTo>
                  <a:lnTo>
                    <a:pt x="1344920" y="542397"/>
                  </a:lnTo>
                  <a:lnTo>
                    <a:pt x="1348098" y="559227"/>
                  </a:lnTo>
                  <a:lnTo>
                    <a:pt x="1351275" y="576058"/>
                  </a:lnTo>
                  <a:lnTo>
                    <a:pt x="1353499" y="592571"/>
                  </a:lnTo>
                  <a:lnTo>
                    <a:pt x="1355405" y="610037"/>
                  </a:lnTo>
                  <a:lnTo>
                    <a:pt x="1356676" y="626868"/>
                  </a:lnTo>
                  <a:lnTo>
                    <a:pt x="1357947" y="644334"/>
                  </a:lnTo>
                  <a:lnTo>
                    <a:pt x="1358582" y="661800"/>
                  </a:lnTo>
                  <a:lnTo>
                    <a:pt x="1358900" y="679266"/>
                  </a:lnTo>
                  <a:lnTo>
                    <a:pt x="1358582" y="691333"/>
                  </a:lnTo>
                  <a:lnTo>
                    <a:pt x="1358265" y="703401"/>
                  </a:lnTo>
                  <a:lnTo>
                    <a:pt x="1357947" y="715151"/>
                  </a:lnTo>
                  <a:lnTo>
                    <a:pt x="1356994" y="726900"/>
                  </a:lnTo>
                  <a:lnTo>
                    <a:pt x="1356358" y="738968"/>
                  </a:lnTo>
                  <a:lnTo>
                    <a:pt x="1355088" y="750718"/>
                  </a:lnTo>
                  <a:lnTo>
                    <a:pt x="1353817" y="762150"/>
                  </a:lnTo>
                  <a:lnTo>
                    <a:pt x="1352546" y="773900"/>
                  </a:lnTo>
                  <a:lnTo>
                    <a:pt x="1350639" y="785332"/>
                  </a:lnTo>
                  <a:lnTo>
                    <a:pt x="1348415" y="796764"/>
                  </a:lnTo>
                  <a:lnTo>
                    <a:pt x="1346509" y="808196"/>
                  </a:lnTo>
                  <a:lnTo>
                    <a:pt x="1344285" y="819629"/>
                  </a:lnTo>
                  <a:lnTo>
                    <a:pt x="1342061" y="831061"/>
                  </a:lnTo>
                  <a:lnTo>
                    <a:pt x="1339201" y="842175"/>
                  </a:lnTo>
                  <a:lnTo>
                    <a:pt x="1336342" y="853290"/>
                  </a:lnTo>
                  <a:lnTo>
                    <a:pt x="1333165" y="864405"/>
                  </a:lnTo>
                  <a:lnTo>
                    <a:pt x="1326810" y="885999"/>
                  </a:lnTo>
                  <a:lnTo>
                    <a:pt x="1319503" y="907593"/>
                  </a:lnTo>
                  <a:lnTo>
                    <a:pt x="1311242" y="928870"/>
                  </a:lnTo>
                  <a:lnTo>
                    <a:pt x="1302981" y="949829"/>
                  </a:lnTo>
                  <a:lnTo>
                    <a:pt x="1293449" y="970471"/>
                  </a:lnTo>
                  <a:lnTo>
                    <a:pt x="1283282" y="990477"/>
                  </a:lnTo>
                  <a:lnTo>
                    <a:pt x="1272797" y="1010484"/>
                  </a:lnTo>
                  <a:lnTo>
                    <a:pt x="1261359" y="1029855"/>
                  </a:lnTo>
                  <a:lnTo>
                    <a:pt x="1261359" y="1030172"/>
                  </a:lnTo>
                  <a:lnTo>
                    <a:pt x="1261042" y="1030490"/>
                  </a:lnTo>
                  <a:lnTo>
                    <a:pt x="1261042" y="1030808"/>
                  </a:lnTo>
                  <a:lnTo>
                    <a:pt x="1260724" y="1031443"/>
                  </a:lnTo>
                  <a:lnTo>
                    <a:pt x="1253099" y="1045098"/>
                  </a:lnTo>
                  <a:lnTo>
                    <a:pt x="1245791" y="1058753"/>
                  </a:lnTo>
                  <a:lnTo>
                    <a:pt x="1237530" y="1071773"/>
                  </a:lnTo>
                  <a:lnTo>
                    <a:pt x="1229269" y="1084476"/>
                  </a:lnTo>
                  <a:lnTo>
                    <a:pt x="1220691" y="1097178"/>
                  </a:lnTo>
                  <a:lnTo>
                    <a:pt x="1212112" y="1109563"/>
                  </a:lnTo>
                  <a:lnTo>
                    <a:pt x="1194002" y="1134333"/>
                  </a:lnTo>
                  <a:lnTo>
                    <a:pt x="1175892" y="1158785"/>
                  </a:lnTo>
                  <a:lnTo>
                    <a:pt x="1157146" y="1183873"/>
                  </a:lnTo>
                  <a:lnTo>
                    <a:pt x="1147932" y="1196575"/>
                  </a:lnTo>
                  <a:lnTo>
                    <a:pt x="1139354" y="1209913"/>
                  </a:lnTo>
                  <a:lnTo>
                    <a:pt x="1130458" y="1223250"/>
                  </a:lnTo>
                  <a:lnTo>
                    <a:pt x="1121561" y="1236906"/>
                  </a:lnTo>
                  <a:lnTo>
                    <a:pt x="1112983" y="1251513"/>
                  </a:lnTo>
                  <a:lnTo>
                    <a:pt x="1105040" y="1266439"/>
                  </a:lnTo>
                  <a:lnTo>
                    <a:pt x="1097097" y="1281682"/>
                  </a:lnTo>
                  <a:lnTo>
                    <a:pt x="1089153" y="1297560"/>
                  </a:lnTo>
                  <a:lnTo>
                    <a:pt x="1082164" y="1314391"/>
                  </a:lnTo>
                  <a:lnTo>
                    <a:pt x="1075174" y="1331857"/>
                  </a:lnTo>
                  <a:lnTo>
                    <a:pt x="1068819" y="1350275"/>
                  </a:lnTo>
                  <a:lnTo>
                    <a:pt x="1062783" y="1369329"/>
                  </a:lnTo>
                  <a:lnTo>
                    <a:pt x="1057699" y="1389336"/>
                  </a:lnTo>
                  <a:lnTo>
                    <a:pt x="1054839" y="1399815"/>
                  </a:lnTo>
                  <a:lnTo>
                    <a:pt x="1052615" y="1410295"/>
                  </a:lnTo>
                  <a:lnTo>
                    <a:pt x="1050391" y="1421092"/>
                  </a:lnTo>
                  <a:lnTo>
                    <a:pt x="1048485" y="1432524"/>
                  </a:lnTo>
                  <a:lnTo>
                    <a:pt x="1046579" y="1443956"/>
                  </a:lnTo>
                  <a:lnTo>
                    <a:pt x="1044672" y="1455706"/>
                  </a:lnTo>
                  <a:lnTo>
                    <a:pt x="1042766" y="1467456"/>
                  </a:lnTo>
                  <a:lnTo>
                    <a:pt x="1041495" y="1479841"/>
                  </a:lnTo>
                  <a:lnTo>
                    <a:pt x="1040224" y="1492543"/>
                  </a:lnTo>
                  <a:lnTo>
                    <a:pt x="1039271" y="1505246"/>
                  </a:lnTo>
                  <a:lnTo>
                    <a:pt x="1038636" y="1518583"/>
                  </a:lnTo>
                  <a:lnTo>
                    <a:pt x="1037682" y="1531921"/>
                  </a:lnTo>
                  <a:lnTo>
                    <a:pt x="1037365" y="1546211"/>
                  </a:lnTo>
                  <a:lnTo>
                    <a:pt x="1037047" y="1560184"/>
                  </a:lnTo>
                  <a:lnTo>
                    <a:pt x="1036729" y="1565583"/>
                  </a:lnTo>
                  <a:lnTo>
                    <a:pt x="1035776" y="1571299"/>
                  </a:lnTo>
                  <a:lnTo>
                    <a:pt x="1034505" y="1576697"/>
                  </a:lnTo>
                  <a:lnTo>
                    <a:pt x="1032599" y="1582096"/>
                  </a:lnTo>
                  <a:lnTo>
                    <a:pt x="1030057" y="1586542"/>
                  </a:lnTo>
                  <a:lnTo>
                    <a:pt x="1027198" y="1591305"/>
                  </a:lnTo>
                  <a:lnTo>
                    <a:pt x="1024020" y="1595751"/>
                  </a:lnTo>
                  <a:lnTo>
                    <a:pt x="1020208" y="1599562"/>
                  </a:lnTo>
                  <a:lnTo>
                    <a:pt x="1016395" y="1603055"/>
                  </a:lnTo>
                  <a:lnTo>
                    <a:pt x="1012265" y="1606548"/>
                  </a:lnTo>
                  <a:lnTo>
                    <a:pt x="1007499" y="1609089"/>
                  </a:lnTo>
                  <a:lnTo>
                    <a:pt x="1002733" y="1611629"/>
                  </a:lnTo>
                  <a:lnTo>
                    <a:pt x="997649" y="1613217"/>
                  </a:lnTo>
                  <a:lnTo>
                    <a:pt x="992248" y="1614805"/>
                  </a:lnTo>
                  <a:lnTo>
                    <a:pt x="986847" y="1615758"/>
                  </a:lnTo>
                  <a:lnTo>
                    <a:pt x="980810" y="1616075"/>
                  </a:lnTo>
                  <a:lnTo>
                    <a:pt x="679609" y="1616075"/>
                  </a:lnTo>
                  <a:lnTo>
                    <a:pt x="377772" y="1616075"/>
                  </a:lnTo>
                  <a:lnTo>
                    <a:pt x="371736" y="1615758"/>
                  </a:lnTo>
                  <a:lnTo>
                    <a:pt x="366334" y="1614805"/>
                  </a:lnTo>
                  <a:lnTo>
                    <a:pt x="360933" y="1613217"/>
                  </a:lnTo>
                  <a:lnTo>
                    <a:pt x="355850" y="1611629"/>
                  </a:lnTo>
                  <a:lnTo>
                    <a:pt x="351084" y="1609089"/>
                  </a:lnTo>
                  <a:lnTo>
                    <a:pt x="346318" y="1606548"/>
                  </a:lnTo>
                  <a:lnTo>
                    <a:pt x="342187" y="1603055"/>
                  </a:lnTo>
                  <a:lnTo>
                    <a:pt x="338057" y="1599562"/>
                  </a:lnTo>
                  <a:lnTo>
                    <a:pt x="334562" y="1595751"/>
                  </a:lnTo>
                  <a:lnTo>
                    <a:pt x="331385" y="1591305"/>
                  </a:lnTo>
                  <a:lnTo>
                    <a:pt x="328525" y="1586859"/>
                  </a:lnTo>
                  <a:lnTo>
                    <a:pt x="325984" y="1582096"/>
                  </a:lnTo>
                  <a:lnTo>
                    <a:pt x="324077" y="1576697"/>
                  </a:lnTo>
                  <a:lnTo>
                    <a:pt x="322806" y="1571616"/>
                  </a:lnTo>
                  <a:lnTo>
                    <a:pt x="321853" y="1565900"/>
                  </a:lnTo>
                  <a:lnTo>
                    <a:pt x="321535" y="1560184"/>
                  </a:lnTo>
                  <a:lnTo>
                    <a:pt x="321218" y="1546211"/>
                  </a:lnTo>
                  <a:lnTo>
                    <a:pt x="320900" y="1531921"/>
                  </a:lnTo>
                  <a:lnTo>
                    <a:pt x="320265" y="1518583"/>
                  </a:lnTo>
                  <a:lnTo>
                    <a:pt x="319311" y="1505246"/>
                  </a:lnTo>
                  <a:lnTo>
                    <a:pt x="318358" y="1492543"/>
                  </a:lnTo>
                  <a:lnTo>
                    <a:pt x="317087" y="1479841"/>
                  </a:lnTo>
                  <a:lnTo>
                    <a:pt x="315816" y="1467456"/>
                  </a:lnTo>
                  <a:lnTo>
                    <a:pt x="313910" y="1455706"/>
                  </a:lnTo>
                  <a:lnTo>
                    <a:pt x="312004" y="1443956"/>
                  </a:lnTo>
                  <a:lnTo>
                    <a:pt x="310415" y="1432524"/>
                  </a:lnTo>
                  <a:lnTo>
                    <a:pt x="308191" y="1421409"/>
                  </a:lnTo>
                  <a:lnTo>
                    <a:pt x="305967" y="1410295"/>
                  </a:lnTo>
                  <a:lnTo>
                    <a:pt x="303743" y="1399815"/>
                  </a:lnTo>
                  <a:lnTo>
                    <a:pt x="301201" y="1389336"/>
                  </a:lnTo>
                  <a:lnTo>
                    <a:pt x="295800" y="1369329"/>
                  </a:lnTo>
                  <a:lnTo>
                    <a:pt x="289763" y="1350275"/>
                  </a:lnTo>
                  <a:lnTo>
                    <a:pt x="283409" y="1331857"/>
                  </a:lnTo>
                  <a:lnTo>
                    <a:pt x="276419" y="1314391"/>
                  </a:lnTo>
                  <a:lnTo>
                    <a:pt x="269429" y="1297560"/>
                  </a:lnTo>
                  <a:lnTo>
                    <a:pt x="261804" y="1281682"/>
                  </a:lnTo>
                  <a:lnTo>
                    <a:pt x="253543" y="1266439"/>
                  </a:lnTo>
                  <a:lnTo>
                    <a:pt x="245600" y="1251513"/>
                  </a:lnTo>
                  <a:lnTo>
                    <a:pt x="237021" y="1236906"/>
                  </a:lnTo>
                  <a:lnTo>
                    <a:pt x="228125" y="1223250"/>
                  </a:lnTo>
                  <a:lnTo>
                    <a:pt x="219229" y="1209913"/>
                  </a:lnTo>
                  <a:lnTo>
                    <a:pt x="210650" y="1196575"/>
                  </a:lnTo>
                  <a:lnTo>
                    <a:pt x="201436" y="1183873"/>
                  </a:lnTo>
                  <a:lnTo>
                    <a:pt x="183008" y="1158785"/>
                  </a:lnTo>
                  <a:lnTo>
                    <a:pt x="164580" y="1134333"/>
                  </a:lnTo>
                  <a:lnTo>
                    <a:pt x="146470" y="1109563"/>
                  </a:lnTo>
                  <a:lnTo>
                    <a:pt x="137892" y="1097178"/>
                  </a:lnTo>
                  <a:lnTo>
                    <a:pt x="129313" y="1084476"/>
                  </a:lnTo>
                  <a:lnTo>
                    <a:pt x="121052" y="1071773"/>
                  </a:lnTo>
                  <a:lnTo>
                    <a:pt x="112792" y="1058753"/>
                  </a:lnTo>
                  <a:lnTo>
                    <a:pt x="105484" y="1045098"/>
                  </a:lnTo>
                  <a:lnTo>
                    <a:pt x="97859" y="1031443"/>
                  </a:lnTo>
                  <a:lnTo>
                    <a:pt x="97541" y="1030808"/>
                  </a:lnTo>
                  <a:lnTo>
                    <a:pt x="97223" y="1030490"/>
                  </a:lnTo>
                  <a:lnTo>
                    <a:pt x="97541" y="1030490"/>
                  </a:lnTo>
                  <a:lnTo>
                    <a:pt x="97541" y="1030172"/>
                  </a:lnTo>
                  <a:lnTo>
                    <a:pt x="97223" y="1029855"/>
                  </a:lnTo>
                  <a:lnTo>
                    <a:pt x="85785" y="1010484"/>
                  </a:lnTo>
                  <a:lnTo>
                    <a:pt x="75300" y="990477"/>
                  </a:lnTo>
                  <a:lnTo>
                    <a:pt x="65133" y="970471"/>
                  </a:lnTo>
                  <a:lnTo>
                    <a:pt x="55602" y="949829"/>
                  </a:lnTo>
                  <a:lnTo>
                    <a:pt x="47341" y="928870"/>
                  </a:lnTo>
                  <a:lnTo>
                    <a:pt x="39080" y="907593"/>
                  </a:lnTo>
                  <a:lnTo>
                    <a:pt x="31772" y="885999"/>
                  </a:lnTo>
                  <a:lnTo>
                    <a:pt x="25418" y="864405"/>
                  </a:lnTo>
                  <a:lnTo>
                    <a:pt x="22241" y="853290"/>
                  </a:lnTo>
                  <a:lnTo>
                    <a:pt x="19381" y="842175"/>
                  </a:lnTo>
                  <a:lnTo>
                    <a:pt x="16839" y="831061"/>
                  </a:lnTo>
                  <a:lnTo>
                    <a:pt x="14298" y="819629"/>
                  </a:lnTo>
                  <a:lnTo>
                    <a:pt x="12073" y="808196"/>
                  </a:lnTo>
                  <a:lnTo>
                    <a:pt x="10167" y="796764"/>
                  </a:lnTo>
                  <a:lnTo>
                    <a:pt x="7943" y="785332"/>
                  </a:lnTo>
                  <a:lnTo>
                    <a:pt x="6354" y="773900"/>
                  </a:lnTo>
                  <a:lnTo>
                    <a:pt x="4766" y="762150"/>
                  </a:lnTo>
                  <a:lnTo>
                    <a:pt x="3495" y="750718"/>
                  </a:lnTo>
                  <a:lnTo>
                    <a:pt x="2224" y="738968"/>
                  </a:lnTo>
                  <a:lnTo>
                    <a:pt x="1589" y="726900"/>
                  </a:lnTo>
                  <a:lnTo>
                    <a:pt x="635" y="715151"/>
                  </a:lnTo>
                  <a:lnTo>
                    <a:pt x="318" y="703401"/>
                  </a:lnTo>
                  <a:lnTo>
                    <a:pt x="0" y="691333"/>
                  </a:lnTo>
                  <a:lnTo>
                    <a:pt x="0" y="679266"/>
                  </a:lnTo>
                  <a:lnTo>
                    <a:pt x="0" y="661800"/>
                  </a:lnTo>
                  <a:lnTo>
                    <a:pt x="635" y="644334"/>
                  </a:lnTo>
                  <a:lnTo>
                    <a:pt x="1906" y="626868"/>
                  </a:lnTo>
                  <a:lnTo>
                    <a:pt x="3177" y="610037"/>
                  </a:lnTo>
                  <a:lnTo>
                    <a:pt x="5084" y="592571"/>
                  </a:lnTo>
                  <a:lnTo>
                    <a:pt x="7625" y="576058"/>
                  </a:lnTo>
                  <a:lnTo>
                    <a:pt x="10485" y="559227"/>
                  </a:lnTo>
                  <a:lnTo>
                    <a:pt x="13662" y="542397"/>
                  </a:lnTo>
                  <a:lnTo>
                    <a:pt x="17157" y="525883"/>
                  </a:lnTo>
                  <a:lnTo>
                    <a:pt x="21287" y="509370"/>
                  </a:lnTo>
                  <a:lnTo>
                    <a:pt x="25736" y="493492"/>
                  </a:lnTo>
                  <a:lnTo>
                    <a:pt x="30184" y="477614"/>
                  </a:lnTo>
                  <a:lnTo>
                    <a:pt x="35585" y="461418"/>
                  </a:lnTo>
                  <a:lnTo>
                    <a:pt x="40986" y="445858"/>
                  </a:lnTo>
                  <a:lnTo>
                    <a:pt x="47023" y="430297"/>
                  </a:lnTo>
                  <a:lnTo>
                    <a:pt x="53060" y="414737"/>
                  </a:lnTo>
                  <a:lnTo>
                    <a:pt x="59732" y="399811"/>
                  </a:lnTo>
                  <a:lnTo>
                    <a:pt x="66722" y="384886"/>
                  </a:lnTo>
                  <a:lnTo>
                    <a:pt x="74029" y="370278"/>
                  </a:lnTo>
                  <a:lnTo>
                    <a:pt x="81973" y="355670"/>
                  </a:lnTo>
                  <a:lnTo>
                    <a:pt x="89598" y="341380"/>
                  </a:lnTo>
                  <a:lnTo>
                    <a:pt x="98176" y="327089"/>
                  </a:lnTo>
                  <a:lnTo>
                    <a:pt x="106755" y="313434"/>
                  </a:lnTo>
                  <a:lnTo>
                    <a:pt x="115969" y="299779"/>
                  </a:lnTo>
                  <a:lnTo>
                    <a:pt x="124865" y="286124"/>
                  </a:lnTo>
                  <a:lnTo>
                    <a:pt x="134714" y="272786"/>
                  </a:lnTo>
                  <a:lnTo>
                    <a:pt x="144564" y="260084"/>
                  </a:lnTo>
                  <a:lnTo>
                    <a:pt x="155049" y="247381"/>
                  </a:lnTo>
                  <a:lnTo>
                    <a:pt x="165534" y="234996"/>
                  </a:lnTo>
                  <a:lnTo>
                    <a:pt x="176336" y="222611"/>
                  </a:lnTo>
                  <a:lnTo>
                    <a:pt x="187456" y="210861"/>
                  </a:lnTo>
                  <a:lnTo>
                    <a:pt x="198894" y="199112"/>
                  </a:lnTo>
                  <a:lnTo>
                    <a:pt x="210650" y="187679"/>
                  </a:lnTo>
                  <a:lnTo>
                    <a:pt x="222406" y="176565"/>
                  </a:lnTo>
                  <a:lnTo>
                    <a:pt x="234797" y="165768"/>
                  </a:lnTo>
                  <a:lnTo>
                    <a:pt x="247188" y="155288"/>
                  </a:lnTo>
                  <a:lnTo>
                    <a:pt x="259897" y="144808"/>
                  </a:lnTo>
                  <a:lnTo>
                    <a:pt x="272606" y="135282"/>
                  </a:lnTo>
                  <a:lnTo>
                    <a:pt x="285951" y="125437"/>
                  </a:lnTo>
                  <a:lnTo>
                    <a:pt x="299295" y="116228"/>
                  </a:lnTo>
                  <a:lnTo>
                    <a:pt x="312957" y="107019"/>
                  </a:lnTo>
                  <a:lnTo>
                    <a:pt x="326937" y="98444"/>
                  </a:lnTo>
                  <a:lnTo>
                    <a:pt x="341234" y="90188"/>
                  </a:lnTo>
                  <a:lnTo>
                    <a:pt x="355532" y="82249"/>
                  </a:lnTo>
                  <a:lnTo>
                    <a:pt x="369829" y="74310"/>
                  </a:lnTo>
                  <a:lnTo>
                    <a:pt x="384445" y="67323"/>
                  </a:lnTo>
                  <a:lnTo>
                    <a:pt x="399695" y="60019"/>
                  </a:lnTo>
                  <a:lnTo>
                    <a:pt x="414946" y="53668"/>
                  </a:lnTo>
                  <a:lnTo>
                    <a:pt x="430197" y="47317"/>
                  </a:lnTo>
                  <a:lnTo>
                    <a:pt x="445765" y="41601"/>
                  </a:lnTo>
                  <a:lnTo>
                    <a:pt x="461333" y="35885"/>
                  </a:lnTo>
                  <a:lnTo>
                    <a:pt x="477220" y="30804"/>
                  </a:lnTo>
                  <a:lnTo>
                    <a:pt x="493423" y="25723"/>
                  </a:lnTo>
                  <a:lnTo>
                    <a:pt x="509310" y="21594"/>
                  </a:lnTo>
                  <a:lnTo>
                    <a:pt x="525831" y="17784"/>
                  </a:lnTo>
                  <a:lnTo>
                    <a:pt x="542353" y="13973"/>
                  </a:lnTo>
                  <a:lnTo>
                    <a:pt x="558874" y="10797"/>
                  </a:lnTo>
                  <a:lnTo>
                    <a:pt x="576031" y="7939"/>
                  </a:lnTo>
                  <a:lnTo>
                    <a:pt x="592871" y="5399"/>
                  </a:lnTo>
                  <a:lnTo>
                    <a:pt x="610028" y="3493"/>
                  </a:lnTo>
                  <a:lnTo>
                    <a:pt x="626867" y="2223"/>
                  </a:lnTo>
                  <a:lnTo>
                    <a:pt x="644342" y="953"/>
                  </a:lnTo>
                  <a:lnTo>
                    <a:pt x="661816" y="318"/>
                  </a:lnTo>
                  <a:lnTo>
                    <a:pt x="679609" y="0"/>
                  </a:lnTo>
                  <a:close/>
                </a:path>
              </a:pathLst>
            </a:custGeom>
            <a:solidFill>
              <a:srgbClr val="00B0F0"/>
            </a:solidFill>
            <a:ln>
              <a:noFill/>
            </a:ln>
          </p:spPr>
          <p:txBody>
            <a:bodyPr bIns="960000" anchor="ctr">
              <a:scene3d>
                <a:camera prst="orthographicFront"/>
                <a:lightRig rig="threePt" dir="t"/>
              </a:scene3d>
              <a:sp3d>
                <a:contourClr>
                  <a:srgbClr val="FFFFFF"/>
                </a:contourClr>
              </a:sp3d>
            </a:bodyPr>
            <a:lstStyle/>
            <a:p>
              <a:pPr algn="ctr">
                <a:defRPr/>
              </a:pPr>
              <a:endParaRPr lang="zh-CN" altLang="en-US" sz="3200" dirty="0">
                <a:solidFill>
                  <a:srgbClr val="1D6295"/>
                </a:solidFill>
                <a:ea typeface="宋体" panose="02010600030101010101" pitchFamily="2" charset="-122"/>
              </a:endParaRPr>
            </a:p>
          </p:txBody>
        </p:sp>
        <p:sp>
          <p:nvSpPr>
            <p:cNvPr id="25" name="学论网-专注原创-www.xuelun.me"/>
            <p:cNvSpPr txBox="1"/>
            <p:nvPr/>
          </p:nvSpPr>
          <p:spPr>
            <a:xfrm>
              <a:off x="1053" y="7944"/>
              <a:ext cx="5409" cy="725"/>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相关工作一</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全局重建</a:t>
              </a:r>
            </a:p>
          </p:txBody>
        </p:sp>
      </p:grpSp>
      <p:sp>
        <p:nvSpPr>
          <p:cNvPr id="7"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9" name="矩形 8"/>
          <p:cNvSpPr/>
          <p:nvPr/>
        </p:nvSpPr>
        <p:spPr>
          <a:xfrm>
            <a:off x="3231850"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32" name="直接连接符 31"/>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研究内容一</a:t>
            </a:r>
          </a:p>
        </p:txBody>
      </p:sp>
      <p:sp>
        <p:nvSpPr>
          <p:cNvPr id="1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研究内容二</a:t>
            </a:r>
          </a:p>
        </p:txBody>
      </p:sp>
      <p:sp>
        <p:nvSpPr>
          <p:cNvPr id="27"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总结展望</a:t>
            </a:r>
          </a:p>
        </p:txBody>
      </p:sp>
      <p:cxnSp>
        <p:nvCxnSpPr>
          <p:cNvPr id="53" name="直接连接符 52"/>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374236" y="119271"/>
            <a:ext cx="2853562" cy="685608"/>
            <a:chOff x="1358264" y="5538038"/>
            <a:chExt cx="2796292" cy="685608"/>
          </a:xfrm>
        </p:grpSpPr>
        <p:pic>
          <p:nvPicPr>
            <p:cNvPr id="55" name="图片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8264" y="5538038"/>
              <a:ext cx="604401" cy="573110"/>
            </a:xfrm>
            <a:prstGeom prst="ellipse">
              <a:avLst/>
            </a:prstGeom>
            <a:ln>
              <a:noFill/>
            </a:ln>
            <a:effectLst>
              <a:softEdge rad="50800"/>
            </a:effectLst>
          </p:spPr>
        </p:pic>
        <p:sp>
          <p:nvSpPr>
            <p:cNvPr id="56" name="副标题 6"/>
            <p:cNvSpPr txBox="1"/>
            <p:nvPr/>
          </p:nvSpPr>
          <p:spPr>
            <a:xfrm>
              <a:off x="1962666" y="5538038"/>
              <a:ext cx="2191890" cy="576130"/>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zh-CN" altLang="en-US" sz="2000" dirty="0">
                  <a:solidFill>
                    <a:schemeClr val="tx1"/>
                  </a:solidFill>
                  <a:latin typeface="华文行楷" panose="02010800040101010101" pitchFamily="2" charset="-122"/>
                  <a:ea typeface="华文行楷" panose="02010800040101010101" pitchFamily="2" charset="-122"/>
                </a:rPr>
                <a:t>大连理工大学</a:t>
              </a:r>
              <a:endParaRPr lang="en-US" altLang="zh-CN" sz="2000" dirty="0">
                <a:solidFill>
                  <a:schemeClr val="tx1"/>
                </a:solidFill>
                <a:latin typeface="华文行楷" panose="02010800040101010101" pitchFamily="2" charset="-122"/>
                <a:ea typeface="华文行楷" panose="02010800040101010101" pitchFamily="2" charset="-122"/>
              </a:endParaRPr>
            </a:p>
          </p:txBody>
        </p:sp>
        <p:sp>
          <p:nvSpPr>
            <p:cNvPr id="57" name="副标题 6"/>
            <p:cNvSpPr txBox="1"/>
            <p:nvPr/>
          </p:nvSpPr>
          <p:spPr>
            <a:xfrm>
              <a:off x="1906645" y="5832863"/>
              <a:ext cx="2000931" cy="39078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pPr>
              <a:r>
                <a:rPr lang="en-US" altLang="zh-CN" sz="1050" dirty="0">
                  <a:solidFill>
                    <a:schemeClr val="tx1"/>
                  </a:solidFill>
                  <a:latin typeface="Cambria Math" panose="02040503050406030204" pitchFamily="18" charset="0"/>
                  <a:ea typeface="Cambria Math" panose="02040503050406030204" pitchFamily="18" charset="0"/>
                </a:rPr>
                <a:t>Dalian University of Technology</a:t>
              </a:r>
            </a:p>
          </p:txBody>
        </p:sp>
      </p:grpSp>
      <p:sp>
        <p:nvSpPr>
          <p:cNvPr id="99"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latin typeface="微软雅黑" panose="020B0503020204020204" pitchFamily="34" charset="-122"/>
                <a:ea typeface="微软雅黑" panose="020B0503020204020204" pitchFamily="34" charset="-122"/>
              </a:rPr>
              <a:t>研究内容概述</a:t>
            </a:r>
          </a:p>
        </p:txBody>
      </p:sp>
      <p:cxnSp>
        <p:nvCxnSpPr>
          <p:cNvPr id="33" name="直接连接符 32"/>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404714"/>
          </a:xfrm>
          <a:prstGeom prst="rect">
            <a:avLst/>
          </a:prstGeom>
          <a:noFill/>
        </p:spPr>
        <p:txBody>
          <a:bodyPr wrap="square" lIns="0" tIns="48000" rIns="0" bIns="48000" rtlCol="0">
            <a:spAutoFit/>
          </a:bodyPr>
          <a:lstStyle/>
          <a:p>
            <a:pPr algn="ctr"/>
            <a:r>
              <a:rPr lang="en-US" altLang="zh-CN" sz="2000" b="1">
                <a:solidFill>
                  <a:schemeClr val="tx1">
                    <a:lumMod val="65000"/>
                    <a:lumOff val="35000"/>
                  </a:schemeClr>
                </a:solidFill>
                <a:latin typeface="微软雅黑" panose="020B0503020204020204" pitchFamily="34" charset="-122"/>
                <a:ea typeface="微软雅黑" panose="020B0503020204020204" pitchFamily="34" charset="-122"/>
              </a:rPr>
              <a:t>1.3 </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p>
        </p:txBody>
      </p:sp>
      <p:sp>
        <p:nvSpPr>
          <p:cNvPr id="5" name="文本框 4"/>
          <p:cNvSpPr txBox="1"/>
          <p:nvPr/>
        </p:nvSpPr>
        <p:spPr>
          <a:xfrm>
            <a:off x="7236460" y="5266690"/>
            <a:ext cx="3050540" cy="1031875"/>
          </a:xfrm>
          <a:prstGeom prst="rect">
            <a:avLst/>
          </a:prstGeom>
          <a:noFill/>
        </p:spPr>
        <p:txBody>
          <a:bodyPr wrap="square" rtlCol="0">
            <a:spAutoFit/>
          </a:bodyPr>
          <a:lstStyle/>
          <a:p>
            <a:pPr algn="ctr">
              <a:lnSpc>
                <a:spcPct val="170000"/>
              </a:lnSpc>
            </a:pPr>
            <a:r>
              <a:rPr lang="zh-CN" altLang="en-US" sz="1200" b="1">
                <a:latin typeface="微软雅黑" panose="020B0503020204020204" pitchFamily="34" charset="-122"/>
                <a:ea typeface="微软雅黑" panose="020B0503020204020204" pitchFamily="34" charset="-122"/>
                <a:sym typeface="+mn-ea"/>
              </a:rPr>
              <a:t>预测场景布局并补全场景内物体形状</a:t>
            </a:r>
          </a:p>
          <a:p>
            <a:pPr algn="ctr">
              <a:lnSpc>
                <a:spcPct val="170000"/>
              </a:lnSpc>
            </a:pPr>
            <a:r>
              <a:rPr lang="zh-CN" altLang="en-US" sz="1200" b="1">
                <a:latin typeface="微软雅黑" panose="020B0503020204020204" pitchFamily="34" charset="-122"/>
                <a:ea typeface="微软雅黑" panose="020B0503020204020204" pitchFamily="34" charset="-122"/>
                <a:sym typeface="+mn-ea"/>
              </a:rPr>
              <a:t>仅实现室内场景的物体点云补全，</a:t>
            </a:r>
          </a:p>
          <a:p>
            <a:pPr algn="ctr">
              <a:lnSpc>
                <a:spcPct val="170000"/>
              </a:lnSpc>
            </a:pPr>
            <a:r>
              <a:rPr lang="zh-CN" altLang="en-US" sz="1200" b="1">
                <a:latin typeface="微软雅黑" panose="020B0503020204020204" pitchFamily="34" charset="-122"/>
                <a:ea typeface="微软雅黑" panose="020B0503020204020204" pitchFamily="34" charset="-122"/>
                <a:sym typeface="+mn-ea"/>
              </a:rPr>
              <a:t>未实现整个场景的点云补全</a:t>
            </a:r>
          </a:p>
        </p:txBody>
      </p:sp>
      <p:sp>
        <p:nvSpPr>
          <p:cNvPr id="26" name="文本框 25"/>
          <p:cNvSpPr txBox="1"/>
          <p:nvPr/>
        </p:nvSpPr>
        <p:spPr>
          <a:xfrm>
            <a:off x="1597025" y="4090035"/>
            <a:ext cx="3608070" cy="607695"/>
          </a:xfrm>
          <a:prstGeom prst="rect">
            <a:avLst/>
          </a:prstGeom>
          <a:noFill/>
        </p:spPr>
        <p:txBody>
          <a:bodyPr wrap="square" rtlCol="0">
            <a:spAutoFit/>
          </a:bodyPr>
          <a:lstStyle/>
          <a:p>
            <a:pPr algn="ctr">
              <a:lnSpc>
                <a:spcPct val="140000"/>
              </a:lnSpc>
            </a:pPr>
            <a:r>
              <a:rPr lang="zh-CN" altLang="en-US" sz="1200" b="1">
                <a:latin typeface="微软雅黑" panose="020B0503020204020204" pitchFamily="34" charset="-122"/>
                <a:ea typeface="微软雅黑" panose="020B0503020204020204" pitchFamily="34" charset="-122"/>
                <a:sym typeface="+mn-ea"/>
              </a:rPr>
              <a:t>全景图重建及全景图整合</a:t>
            </a:r>
          </a:p>
          <a:p>
            <a:pPr algn="ctr">
              <a:lnSpc>
                <a:spcPct val="140000"/>
              </a:lnSpc>
            </a:pPr>
            <a:r>
              <a:rPr lang="zh-CN" altLang="en-US" sz="1200" b="1">
                <a:latin typeface="微软雅黑" panose="020B0503020204020204" pitchFamily="34" charset="-122"/>
                <a:ea typeface="微软雅黑" panose="020B0503020204020204" pitchFamily="34" charset="-122"/>
                <a:sym typeface="+mn-ea"/>
              </a:rPr>
              <a:t>仅实现室内场景的三维重建，未涉及三维补全</a:t>
            </a:r>
          </a:p>
        </p:txBody>
      </p:sp>
      <p:sp>
        <p:nvSpPr>
          <p:cNvPr id="28" name="文本框 27"/>
          <p:cNvSpPr txBox="1"/>
          <p:nvPr/>
        </p:nvSpPr>
        <p:spPr>
          <a:xfrm>
            <a:off x="7341235" y="4081145"/>
            <a:ext cx="3830320" cy="607695"/>
          </a:xfrm>
          <a:prstGeom prst="rect">
            <a:avLst/>
          </a:prstGeom>
          <a:noFill/>
        </p:spPr>
        <p:txBody>
          <a:bodyPr wrap="square" rtlCol="0">
            <a:spAutoFit/>
          </a:bodyPr>
          <a:lstStyle/>
          <a:p>
            <a:pPr algn="ctr">
              <a:lnSpc>
                <a:spcPct val="140000"/>
              </a:lnSpc>
            </a:pPr>
            <a:r>
              <a:rPr lang="zh-CN" altLang="en-US" sz="1200" b="1">
                <a:latin typeface="微软雅黑" panose="020B0503020204020204" pitchFamily="34" charset="-122"/>
                <a:ea typeface="微软雅黑" panose="020B0503020204020204" pitchFamily="34" charset="-122"/>
                <a:sym typeface="+mn-ea"/>
              </a:rPr>
              <a:t>平面实例分割及室内全景平面重建</a:t>
            </a:r>
          </a:p>
          <a:p>
            <a:pPr algn="ctr">
              <a:lnSpc>
                <a:spcPct val="140000"/>
              </a:lnSpc>
            </a:pPr>
            <a:r>
              <a:rPr lang="zh-CN" altLang="en-US" sz="1200" b="1">
                <a:latin typeface="微软雅黑" panose="020B0503020204020204" pitchFamily="34" charset="-122"/>
                <a:ea typeface="微软雅黑" panose="020B0503020204020204" pitchFamily="34" charset="-122"/>
                <a:sym typeface="+mn-ea"/>
              </a:rPr>
              <a:t>仅实现室内场景的平面重建，未涉及整个范围补全</a:t>
            </a:r>
          </a:p>
        </p:txBody>
      </p:sp>
      <p:sp>
        <p:nvSpPr>
          <p:cNvPr id="23" name="文本框 22"/>
          <p:cNvSpPr txBox="1"/>
          <p:nvPr/>
        </p:nvSpPr>
        <p:spPr>
          <a:xfrm>
            <a:off x="10287000" y="4987290"/>
            <a:ext cx="1492885" cy="1598295"/>
          </a:xfrm>
          <a:prstGeom prst="rect">
            <a:avLst/>
          </a:prstGeom>
          <a:noFill/>
        </p:spPr>
        <p:txBody>
          <a:bodyPr wrap="square" rtlCol="0">
            <a:spAutoFit/>
          </a:bodyPr>
          <a:lstStyle/>
          <a:p>
            <a:pPr algn="ctr">
              <a:lnSpc>
                <a:spcPct val="140000"/>
              </a:lnSpc>
            </a:pPr>
            <a:r>
              <a:rPr lang="zh-CN" altLang="en-US" sz="1400" b="1">
                <a:latin typeface="微软雅黑" panose="020B0503020204020204" pitchFamily="34" charset="-122"/>
                <a:ea typeface="微软雅黑" panose="020B0503020204020204" pitchFamily="34" charset="-122"/>
                <a:sym typeface="+mn-ea"/>
              </a:rPr>
              <a:t>由此提出</a:t>
            </a:r>
          </a:p>
          <a:p>
            <a:pPr algn="ctr">
              <a:lnSpc>
                <a:spcPct val="140000"/>
              </a:lnSpc>
            </a:pPr>
            <a:r>
              <a:rPr lang="zh-CN" altLang="en-US" sz="1400" b="1">
                <a:solidFill>
                  <a:srgbClr val="FF0000"/>
                </a:solidFill>
                <a:latin typeface="微软雅黑" panose="020B0503020204020204" pitchFamily="34" charset="-122"/>
                <a:ea typeface="微软雅黑" panose="020B0503020204020204" pitchFamily="34" charset="-122"/>
                <a:sym typeface="+mn-ea"/>
              </a:rPr>
              <a:t>基于全景图的</a:t>
            </a:r>
          </a:p>
          <a:p>
            <a:pPr algn="ctr">
              <a:lnSpc>
                <a:spcPct val="140000"/>
              </a:lnSpc>
            </a:pPr>
            <a:r>
              <a:rPr lang="en-US" altLang="zh-CN" sz="1400" b="1">
                <a:solidFill>
                  <a:srgbClr val="FF0000"/>
                </a:solidFill>
                <a:latin typeface="微软雅黑" panose="020B0503020204020204" pitchFamily="34" charset="-122"/>
                <a:ea typeface="微软雅黑" panose="020B0503020204020204" pitchFamily="34" charset="-122"/>
                <a:sym typeface="+mn-ea"/>
              </a:rPr>
              <a:t>(</a:t>
            </a:r>
            <a:r>
              <a:rPr lang="zh-CN" altLang="en-US" sz="1400" b="1">
                <a:solidFill>
                  <a:srgbClr val="FF0000"/>
                </a:solidFill>
                <a:latin typeface="微软雅黑" panose="020B0503020204020204" pitchFamily="34" charset="-122"/>
                <a:ea typeface="微软雅黑" panose="020B0503020204020204" pitchFamily="34" charset="-122"/>
                <a:sym typeface="+mn-ea"/>
              </a:rPr>
              <a:t>有监督/自监督</a:t>
            </a:r>
            <a:r>
              <a:rPr lang="en-US" altLang="zh-CN" sz="1400" b="1">
                <a:solidFill>
                  <a:srgbClr val="FF0000"/>
                </a:solidFill>
                <a:latin typeface="微软雅黑" panose="020B0503020204020204" pitchFamily="34" charset="-122"/>
                <a:ea typeface="微软雅黑" panose="020B0503020204020204" pitchFamily="34" charset="-122"/>
                <a:sym typeface="+mn-ea"/>
              </a:rPr>
              <a:t>)</a:t>
            </a:r>
          </a:p>
          <a:p>
            <a:pPr algn="ctr">
              <a:lnSpc>
                <a:spcPct val="140000"/>
              </a:lnSpc>
            </a:pPr>
            <a:r>
              <a:rPr lang="zh-CN" altLang="en-US" sz="1400" b="1">
                <a:solidFill>
                  <a:srgbClr val="FF0000"/>
                </a:solidFill>
                <a:latin typeface="微软雅黑" panose="020B0503020204020204" pitchFamily="34" charset="-122"/>
                <a:ea typeface="微软雅黑" panose="020B0503020204020204" pitchFamily="34" charset="-122"/>
                <a:sym typeface="+mn-ea"/>
              </a:rPr>
              <a:t>场景点云</a:t>
            </a:r>
          </a:p>
          <a:p>
            <a:pPr algn="ctr">
              <a:lnSpc>
                <a:spcPct val="140000"/>
              </a:lnSpc>
            </a:pPr>
            <a:r>
              <a:rPr lang="zh-CN" altLang="en-US" sz="1400" b="1">
                <a:solidFill>
                  <a:srgbClr val="FF0000"/>
                </a:solidFill>
                <a:latin typeface="微软雅黑" panose="020B0503020204020204" pitchFamily="34" charset="-122"/>
                <a:ea typeface="微软雅黑" panose="020B0503020204020204" pitchFamily="34" charset="-122"/>
                <a:sym typeface="+mn-ea"/>
              </a:rPr>
              <a:t>快速建模方法</a:t>
            </a:r>
            <a:endParaRPr lang="zh-CN" altLang="en-US" sz="1400" b="1">
              <a:latin typeface="微软雅黑" panose="020B0503020204020204" pitchFamily="34" charset="-122"/>
              <a:ea typeface="微软雅黑" panose="020B0503020204020204" pitchFamily="34" charset="-122"/>
              <a:sym typeface="+mn-ea"/>
            </a:endParaRPr>
          </a:p>
        </p:txBody>
      </p:sp>
      <p:sp>
        <p:nvSpPr>
          <p:cNvPr id="3" name="学论网www.xuelun.me-矩形 4"/>
          <p:cNvSpPr/>
          <p:nvPr/>
        </p:nvSpPr>
        <p:spPr>
          <a:xfrm>
            <a:off x="10287000" y="4837430"/>
            <a:ext cx="1609725" cy="1861820"/>
          </a:xfrm>
          <a:prstGeom prst="rect">
            <a:avLst/>
          </a:prstGeom>
          <a:noFill/>
          <a:ln w="19050">
            <a:solidFill>
              <a:srgbClr val="0D84C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708525" y="-2272030"/>
            <a:ext cx="2775585" cy="121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434849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4807110"/>
            <a:ext cx="1196340" cy="46037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Part.02</a:t>
            </a:r>
          </a:p>
        </p:txBody>
      </p:sp>
      <p:sp>
        <p:nvSpPr>
          <p:cNvPr id="9" name="文本框 8"/>
          <p:cNvSpPr txBox="1"/>
          <p:nvPr/>
        </p:nvSpPr>
        <p:spPr>
          <a:xfrm>
            <a:off x="3327401" y="3311971"/>
            <a:ext cx="5537198" cy="706755"/>
          </a:xfrm>
          <a:prstGeom prst="rect">
            <a:avLst/>
          </a:prstGeom>
          <a:noFill/>
          <a:ln>
            <a:noFill/>
          </a:ln>
        </p:spPr>
        <p:txBody>
          <a:bodyPr wrap="square" rtlCol="0">
            <a:spAutoFit/>
          </a:bodyPr>
          <a:lstStyle/>
          <a:p>
            <a:pPr algn="ctr"/>
            <a:r>
              <a:rPr lang="zh-CN" altLang="en-US" sz="4000" b="1" spc="600" dirty="0">
                <a:solidFill>
                  <a:schemeClr val="bg1"/>
                </a:solidFill>
                <a:latin typeface="微软雅黑" panose="020B0503020204020204" pitchFamily="34" charset="-122"/>
                <a:ea typeface="微软雅黑" panose="020B0503020204020204" pitchFamily="34" charset="-122"/>
              </a:rPr>
              <a:t>研究内容概述</a:t>
            </a:r>
          </a:p>
        </p:txBody>
      </p:sp>
      <p:grpSp>
        <p:nvGrpSpPr>
          <p:cNvPr id="2" name="组合 1"/>
          <p:cNvGrpSpPr/>
          <p:nvPr/>
        </p:nvGrpSpPr>
        <p:grpSpPr>
          <a:xfrm>
            <a:off x="3694619" y="606666"/>
            <a:ext cx="5349381" cy="1329233"/>
            <a:chOff x="4198174" y="1068946"/>
            <a:chExt cx="5349381" cy="1329233"/>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174" y="1068946"/>
              <a:ext cx="1151210" cy="1151210"/>
            </a:xfrm>
            <a:prstGeom prst="ellipse">
              <a:avLst/>
            </a:prstGeom>
            <a:ln>
              <a:noFill/>
            </a:ln>
            <a:effectLst>
              <a:softEdge rad="50800"/>
            </a:effectLst>
          </p:spPr>
        </p:pic>
        <p:sp>
          <p:nvSpPr>
            <p:cNvPr id="12" name="副标题 6"/>
            <p:cNvSpPr txBox="1"/>
            <p:nvPr/>
          </p:nvSpPr>
          <p:spPr>
            <a:xfrm>
              <a:off x="5424792" y="1075506"/>
              <a:ext cx="4122763" cy="1322673"/>
            </a:xfrm>
            <a:prstGeom prst="rect">
              <a:avLst/>
            </a:prstGeom>
            <a:noFill/>
          </p:spPr>
          <p:txBody>
            <a:bodyPr vert="horz" lIns="91440" tIns="45720" rIns="91440" bIns="45720" rtlCol="0">
              <a:noAutofit/>
            </a:bodyPr>
            <a:lstStyle>
              <a:lvl1pPr marL="0" indent="0" algn="r" defTabSz="685800" rtl="0" eaLnBrk="1" latinLnBrk="0" hangingPunct="1">
                <a:lnSpc>
                  <a:spcPct val="110000"/>
                </a:lnSpc>
                <a:spcBef>
                  <a:spcPts val="1200"/>
                </a:spcBef>
                <a:spcAft>
                  <a:spcPts val="0"/>
                </a:spcAft>
                <a:buClr>
                  <a:schemeClr val="accent1"/>
                </a:buClr>
                <a:buSzPct val="50000"/>
                <a:buFont typeface="Wingdings" panose="05000000000000000000" pitchFamily="2" charset="2"/>
                <a:buNone/>
                <a:defRPr lang="zh-CN" altLang="en-US" sz="2400" b="0" kern="1200" baseline="0">
                  <a:solidFill>
                    <a:schemeClr val="tx1">
                      <a:lumMod val="50000"/>
                    </a:schemeClr>
                  </a:solidFill>
                  <a:effectLst/>
                  <a:latin typeface="+mn-ea"/>
                  <a:ea typeface="+mn-ea"/>
                  <a:cs typeface="+mn-cs"/>
                </a:defRPr>
              </a:lvl1pPr>
              <a:lvl2pPr marL="342900" indent="0" algn="ctr"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None/>
                <a:defRPr sz="1500" kern="1200" baseline="0">
                  <a:solidFill>
                    <a:schemeClr val="tx1"/>
                  </a:solidFill>
                  <a:latin typeface="+mn-ea"/>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zh-CN" altLang="en-US" sz="3600" dirty="0">
                  <a:solidFill>
                    <a:srgbClr val="0070C0"/>
                  </a:solidFill>
                  <a:latin typeface="华文行楷" panose="02010800040101010101" pitchFamily="2" charset="-122"/>
                  <a:ea typeface="华文行楷" panose="02010800040101010101" pitchFamily="2" charset="-122"/>
                </a:rPr>
                <a:t>大连理工大学</a:t>
              </a:r>
              <a:endParaRPr lang="en-US" altLang="zh-CN" sz="3600" dirty="0">
                <a:solidFill>
                  <a:srgbClr val="0070C0"/>
                </a:solidFill>
                <a:latin typeface="华文行楷" panose="02010800040101010101" pitchFamily="2" charset="-122"/>
                <a:ea typeface="华文行楷" panose="02010800040101010101" pitchFamily="2" charset="-122"/>
              </a:endParaRPr>
            </a:p>
            <a:p>
              <a:pPr algn="l"/>
              <a:r>
                <a:rPr lang="en-US" altLang="zh-CN" sz="2000" dirty="0">
                  <a:solidFill>
                    <a:srgbClr val="0070C0"/>
                  </a:solidFill>
                  <a:latin typeface="Cambria Math" panose="02040503050406030204" pitchFamily="18" charset="0"/>
                  <a:ea typeface="Cambria Math" panose="02040503050406030204" pitchFamily="18" charset="0"/>
                </a:rPr>
                <a:t>Dalian University of Technology</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hlZDkyMTQ5MGM1NDU0N2QxNWNkYjkxMmVlOTZjMjgifQ=="/>
  <p:tag name="KSO_WPP_MARK_KEY" val="3620988b-6136-4718-9a9c-15980b69ad6c"/>
</p:tagLst>
</file>

<file path=ppt/tags/tag10.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1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75,&quot;width&quot;:18225}"/>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44,&quot;width&quot;:4945}"/>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8e1bd50e-d454-43fc-ac21-0be634d15ca8}"/>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52,&quot;width&quot;:5094}"/>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00,&quot;width&quot;:5580}"/>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8e1bd50e-d454-43fc-ac21-0be634d15ca8}"/>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3899</Words>
  <Application>Microsoft Office PowerPoint</Application>
  <PresentationFormat>宽屏</PresentationFormat>
  <Paragraphs>743</Paragraphs>
  <Slides>32</Slides>
  <Notes>32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Impact MT Std</vt:lpstr>
      <vt:lpstr>等线</vt:lpstr>
      <vt:lpstr>等线 Light</vt:lpstr>
      <vt:lpstr>华文行楷</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殷 雪峰</cp:lastModifiedBy>
  <cp:revision>1948</cp:revision>
  <dcterms:created xsi:type="dcterms:W3CDTF">2016-11-24T09:20:00Z</dcterms:created>
  <dcterms:modified xsi:type="dcterms:W3CDTF">2022-07-17T02:39:08Z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DF4E803817054F71BA94F67A805E9B35</vt:lpwstr>
  </property>
</Properties>
</file>